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4" r:id="rId2"/>
  </p:sldMasterIdLst>
  <p:notesMasterIdLst>
    <p:notesMasterId r:id="rId46"/>
  </p:notesMasterIdLst>
  <p:handoutMasterIdLst>
    <p:handoutMasterId r:id="rId47"/>
  </p:handoutMasterIdLst>
  <p:sldIdLst>
    <p:sldId id="258" r:id="rId3"/>
    <p:sldId id="443" r:id="rId4"/>
    <p:sldId id="447" r:id="rId5"/>
    <p:sldId id="456" r:id="rId6"/>
    <p:sldId id="448" r:id="rId7"/>
    <p:sldId id="458" r:id="rId8"/>
    <p:sldId id="468" r:id="rId9"/>
    <p:sldId id="459" r:id="rId10"/>
    <p:sldId id="469" r:id="rId11"/>
    <p:sldId id="453" r:id="rId12"/>
    <p:sldId id="452" r:id="rId13"/>
    <p:sldId id="450" r:id="rId14"/>
    <p:sldId id="470" r:id="rId15"/>
    <p:sldId id="444" r:id="rId16"/>
    <p:sldId id="449" r:id="rId17"/>
    <p:sldId id="471" r:id="rId18"/>
    <p:sldId id="455" r:id="rId19"/>
    <p:sldId id="454" r:id="rId20"/>
    <p:sldId id="474" r:id="rId21"/>
    <p:sldId id="475" r:id="rId22"/>
    <p:sldId id="476" r:id="rId23"/>
    <p:sldId id="477" r:id="rId24"/>
    <p:sldId id="478" r:id="rId25"/>
    <p:sldId id="479" r:id="rId26"/>
    <p:sldId id="480" r:id="rId27"/>
    <p:sldId id="481" r:id="rId28"/>
    <p:sldId id="446" r:id="rId29"/>
    <p:sldId id="482" r:id="rId30"/>
    <p:sldId id="256" r:id="rId31"/>
    <p:sldId id="487" r:id="rId32"/>
    <p:sldId id="484" r:id="rId33"/>
    <p:sldId id="472" r:id="rId34"/>
    <p:sldId id="473" r:id="rId35"/>
    <p:sldId id="485" r:id="rId36"/>
    <p:sldId id="488" r:id="rId37"/>
    <p:sldId id="486" r:id="rId38"/>
    <p:sldId id="460" r:id="rId39"/>
    <p:sldId id="461" r:id="rId40"/>
    <p:sldId id="462" r:id="rId41"/>
    <p:sldId id="463" r:id="rId42"/>
    <p:sldId id="464" r:id="rId43"/>
    <p:sldId id="465" r:id="rId44"/>
    <p:sldId id="466" r:id="rId45"/>
  </p:sldIdLst>
  <p:sldSz cx="10691813" cy="7559675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04B578F-DCB7-4246-847C-49F6ADD970DC}">
          <p14:sldIdLst>
            <p14:sldId id="258"/>
          </p14:sldIdLst>
        </p14:section>
        <p14:section name="목차" id="{D4DB8225-76DA-4369-8B3D-81398E69E688}">
          <p14:sldIdLst>
            <p14:sldId id="443"/>
          </p14:sldIdLst>
        </p14:section>
        <p14:section name="개요" id="{896D19E4-9374-4128-BEB2-23F72AF7D8F4}">
          <p14:sldIdLst>
            <p14:sldId id="447"/>
            <p14:sldId id="456"/>
            <p14:sldId id="448"/>
          </p14:sldIdLst>
        </p14:section>
        <p14:section name="시스템 구성" id="{9ED4F602-1F4B-4BAA-8AA8-9FAA919277A6}">
          <p14:sldIdLst>
            <p14:sldId id="458"/>
            <p14:sldId id="468"/>
            <p14:sldId id="459"/>
            <p14:sldId id="469"/>
          </p14:sldIdLst>
        </p14:section>
        <p14:section name="MPU6050" id="{44242B9E-910F-4DC0-A6EB-D83E14603C1C}">
          <p14:sldIdLst>
            <p14:sldId id="453"/>
            <p14:sldId id="452"/>
            <p14:sldId id="450"/>
            <p14:sldId id="470"/>
            <p14:sldId id="444"/>
            <p14:sldId id="449"/>
            <p14:sldId id="471"/>
            <p14:sldId id="455"/>
            <p14:sldId id="454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46"/>
          </p14:sldIdLst>
        </p14:section>
        <p14:section name="상보필터" id="{29F5DBEF-638F-4A69-8134-A8C7A4C382D7}">
          <p14:sldIdLst>
            <p14:sldId id="482"/>
            <p14:sldId id="256"/>
            <p14:sldId id="487"/>
            <p14:sldId id="484"/>
          </p14:sldIdLst>
        </p14:section>
        <p14:section name="제어기 설계" id="{469914F8-E2F8-46C2-B6E0-E9C8A477B939}">
          <p14:sldIdLst>
            <p14:sldId id="472"/>
            <p14:sldId id="473"/>
            <p14:sldId id="485"/>
            <p14:sldId id="488"/>
          </p14:sldIdLst>
        </p14:section>
        <p14:section name="구동영상" id="{7A8109A3-0DA6-4728-BC37-B00877D7163E}">
          <p14:sldIdLst>
            <p14:sldId id="486"/>
          </p14:sldIdLst>
        </p14:section>
        <p14:section name="M&amp;S" id="{A5EA22BA-0B29-458D-8913-6E4FD084E011}">
          <p14:sldIdLst>
            <p14:sldId id="460"/>
            <p14:sldId id="461"/>
            <p14:sldId id="462"/>
            <p14:sldId id="463"/>
            <p14:sldId id="464"/>
            <p14:sldId id="465"/>
            <p14:sldId id="4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50">
          <p15:clr>
            <a:srgbClr val="A4A3A4"/>
          </p15:clr>
        </p15:guide>
        <p15:guide id="2" orient="horz" pos="3028">
          <p15:clr>
            <a:srgbClr val="A4A3A4"/>
          </p15:clr>
        </p15:guide>
        <p15:guide id="3" pos="3367">
          <p15:clr>
            <a:srgbClr val="A4A3A4"/>
          </p15:clr>
        </p15:guide>
        <p15:guide id="4" pos="286">
          <p15:clr>
            <a:srgbClr val="A4A3A4"/>
          </p15:clr>
        </p15:guide>
        <p15:guide id="5" pos="6519">
          <p15:clr>
            <a:srgbClr val="A4A3A4"/>
          </p15:clr>
        </p15:guide>
        <p15:guide id="6" pos="4571">
          <p15:clr>
            <a:srgbClr val="A4A3A4"/>
          </p15:clr>
        </p15:guide>
        <p15:guide id="7" pos="43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손 표훈" initials="손표" lastIdx="5" clrIdx="0">
    <p:extLst>
      <p:ext uri="{19B8F6BF-5375-455C-9EA6-DF929625EA0E}">
        <p15:presenceInfo xmlns:p15="http://schemas.microsoft.com/office/powerpoint/2012/main" userId="3dd364812ffc6438" providerId="Windows Live"/>
      </p:ext>
    </p:extLst>
  </p:cmAuthor>
  <p:cmAuthor id="2" name="s p" initials="sp" lastIdx="1" clrIdx="1">
    <p:extLst>
      <p:ext uri="{19B8F6BF-5375-455C-9EA6-DF929625EA0E}">
        <p15:presenceInfo xmlns:p15="http://schemas.microsoft.com/office/powerpoint/2012/main" userId="429c303b7de6b78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EAA02"/>
    <a:srgbClr val="9C9D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11" autoAdjust="0"/>
    <p:restoredTop sz="93712" autoAdjust="0"/>
  </p:normalViewPr>
  <p:slideViewPr>
    <p:cSldViewPr snapToGrid="0" snapToObjects="1">
      <p:cViewPr varScale="1">
        <p:scale>
          <a:sx n="57" d="100"/>
          <a:sy n="57" d="100"/>
        </p:scale>
        <p:origin x="1179" y="30"/>
      </p:cViewPr>
      <p:guideLst>
        <p:guide orient="horz" pos="2250"/>
        <p:guide orient="horz" pos="3028"/>
        <p:guide pos="3367"/>
        <p:guide pos="286"/>
        <p:guide pos="6519"/>
        <p:guide pos="4571"/>
        <p:guide pos="431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47" d="100"/>
          <a:sy n="47" d="100"/>
        </p:scale>
        <p:origin x="2787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8354E-929F-48FF-9C9B-9EB6DFAC9EE4}" type="datetimeFigureOut">
              <a:rPr lang="ko-KR" altLang="en-US" smtClean="0"/>
              <a:pPr/>
              <a:t>2021-04-03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C0DC9B-F019-4F31-A93C-447763E836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090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1.png>
</file>

<file path=ppt/media/image110.png>
</file>

<file path=ppt/media/image12.jp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wmf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30.png>
</file>

<file path=ppt/media/image64.png>
</file>

<file path=ppt/media/image640.png>
</file>

<file path=ppt/media/image65.png>
</file>

<file path=ppt/media/image66.png>
</file>

<file path=ppt/media/image660.png>
</file>

<file path=ppt/media/image67.png>
</file>

<file path=ppt/media/image68.png>
</file>

<file path=ppt/media/image69.png>
</file>

<file path=ppt/media/image7.png>
</file>

<file path=ppt/media/image70.png>
</file>

<file path=ppt/media/image70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wmf>
</file>

<file path=ppt/media/image78.wmf>
</file>

<file path=ppt/media/image79.png>
</file>

<file path=ppt/media/image8.png>
</file>

<file path=ppt/media/image80.wmf>
</file>

<file path=ppt/media/image81.wmf>
</file>

<file path=ppt/media/image82.wmf>
</file>

<file path=ppt/media/image83.wmf>
</file>

<file path=ppt/media/image84.png>
</file>

<file path=ppt/media/image85.wmf>
</file>

<file path=ppt/media/image9.png>
</file>

<file path=ppt/media/image91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CF5E42-81F1-F540-9B2F-54BA090D7002}" type="datetimeFigureOut">
              <a:rPr kumimoji="1" lang="ko-KR" altLang="en-US" smtClean="0"/>
              <a:pPr/>
              <a:t>2021-04-03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30288" y="1241425"/>
            <a:ext cx="47371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BF1DCE-0FFB-6541-87FB-811C79D7A55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4862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42873" rtl="0" eaLnBrk="1" latinLnBrk="1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1042873" rtl="0" eaLnBrk="1" latinLnBrk="1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1042873" rtl="0" eaLnBrk="1" latinLnBrk="1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1042873" rtl="0" eaLnBrk="1" latinLnBrk="1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1042873" rtl="0" eaLnBrk="1" latinLnBrk="1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1042873" rtl="0" eaLnBrk="1" latinLnBrk="1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1042873" rtl="0" eaLnBrk="1" latinLnBrk="1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1042873" rtl="0" eaLnBrk="1" latinLnBrk="1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1042873" rtl="0" eaLnBrk="1" latinLnBrk="1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29069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24635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09168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651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438672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83605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314718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11558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37205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97356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26032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99743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5885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58198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054560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81754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768180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396362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42391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01029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691164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04659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39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75661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40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2893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41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722180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42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010958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43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7713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531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27143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7517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46018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F1DCE-0FFB-6541-87FB-811C79D7A558}" type="slidenum">
              <a:rPr kumimoji="1" lang="ko-KR" altLang="en-US" smtClean="0"/>
              <a:pPr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6551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  <a:prstGeom prst="rect">
            <a:avLst/>
          </a:prstGeom>
        </p:spPr>
        <p:txBody>
          <a:bodyPr anchor="b"/>
          <a:lstStyle>
            <a:lvl1pPr algn="ctr">
              <a:defRPr sz="6614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/>
          <a:lstStyle/>
          <a:p>
            <a:fld id="{BF56E722-2EAF-1942-8105-B75FA12B9372}" type="datetimeFigureOut">
              <a:rPr kumimoji="1" lang="ko-KR" altLang="en-US" smtClean="0"/>
              <a:pPr/>
              <a:t>2021-04-03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/>
          <a:lstStyle/>
          <a:p>
            <a:fld id="{D91EB0BC-ACB8-2446-BE27-2BE24A0AC5D1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35911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7471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6113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1007943" rtl="0" eaLnBrk="1" latinLnBrk="1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1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 bwMode="auto">
          <a:xfrm>
            <a:off x="166688" y="612961"/>
            <a:ext cx="10355262" cy="0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직선 연결선 17"/>
          <p:cNvCxnSpPr/>
          <p:nvPr userDrawn="1"/>
        </p:nvCxnSpPr>
        <p:spPr bwMode="auto">
          <a:xfrm>
            <a:off x="166688" y="7012372"/>
            <a:ext cx="10355262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그림 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62" b="35569"/>
          <a:stretch/>
        </p:blipFill>
        <p:spPr>
          <a:xfrm>
            <a:off x="166688" y="7096489"/>
            <a:ext cx="974838" cy="404354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8085064" y="7160166"/>
            <a:ext cx="24368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>
                <a:latin typeface="HY신명조" panose="02030600000101010101" pitchFamily="18" charset="-127"/>
                <a:ea typeface="HY신명조" panose="02030600000101010101" pitchFamily="18" charset="-127"/>
              </a:rPr>
              <a:t>포기하면 얻는 건 아무것도 없다</a:t>
            </a:r>
            <a:r>
              <a:rPr lang="en-US" altLang="ko-KR" sz="120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120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8173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w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0.png"/><Relationship Id="rId5" Type="http://schemas.openxmlformats.org/officeDocument/2006/relationships/image" Target="../media/image630.png"/><Relationship Id="rId4" Type="http://schemas.openxmlformats.org/officeDocument/2006/relationships/image" Target="../media/image6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5.png"/><Relationship Id="rId4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0.png"/><Relationship Id="rId5" Type="http://schemas.openxmlformats.org/officeDocument/2006/relationships/image" Target="../media/image76.png"/><Relationship Id="rId4" Type="http://schemas.openxmlformats.org/officeDocument/2006/relationships/image" Target="../media/image2.w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77.w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76.png"/><Relationship Id="rId4" Type="http://schemas.openxmlformats.org/officeDocument/2006/relationships/image" Target="../media/image2.wmf"/><Relationship Id="rId9" Type="http://schemas.openxmlformats.org/officeDocument/2006/relationships/image" Target="../media/image10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image" Target="../media/image76.png"/><Relationship Id="rId7" Type="http://schemas.openxmlformats.org/officeDocument/2006/relationships/image" Target="../media/image2.w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12.png"/><Relationship Id="rId4" Type="http://schemas.openxmlformats.org/officeDocument/2006/relationships/image" Target="../media/image110.png"/><Relationship Id="rId9" Type="http://schemas.openxmlformats.org/officeDocument/2006/relationships/image" Target="../media/image78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80.w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79.png"/><Relationship Id="rId10" Type="http://schemas.openxmlformats.org/officeDocument/2006/relationships/image" Target="../media/image81.wmf"/><Relationship Id="rId4" Type="http://schemas.openxmlformats.org/officeDocument/2006/relationships/image" Target="../media/image2.wmf"/><Relationship Id="rId9" Type="http://schemas.openxmlformats.org/officeDocument/2006/relationships/oleObject" Target="../embeddings/oleObject5.bin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oleObject" Target="../embeddings/oleObject1.bin"/><Relationship Id="rId7" Type="http://schemas.openxmlformats.org/officeDocument/2006/relationships/image" Target="../media/image80.w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79.png"/><Relationship Id="rId4" Type="http://schemas.openxmlformats.org/officeDocument/2006/relationships/image" Target="../media/image2.wmf"/><Relationship Id="rId9" Type="http://schemas.openxmlformats.org/officeDocument/2006/relationships/image" Target="../media/image82.w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oleObject" Target="../embeddings/oleObject1.bin"/><Relationship Id="rId7" Type="http://schemas.openxmlformats.org/officeDocument/2006/relationships/image" Target="../media/image80.w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79.png"/><Relationship Id="rId10" Type="http://schemas.openxmlformats.org/officeDocument/2006/relationships/image" Target="../media/image84.png"/><Relationship Id="rId4" Type="http://schemas.openxmlformats.org/officeDocument/2006/relationships/image" Target="../media/image2.wmf"/><Relationship Id="rId9" Type="http://schemas.openxmlformats.org/officeDocument/2006/relationships/image" Target="../media/image83.w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9.bin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wmf"/><Relationship Id="rId5" Type="http://schemas.openxmlformats.org/officeDocument/2006/relationships/oleObject" Target="../embeddings/oleObject6.bin"/><Relationship Id="rId10" Type="http://schemas.openxmlformats.org/officeDocument/2006/relationships/image" Target="../media/image200.png"/><Relationship Id="rId4" Type="http://schemas.openxmlformats.org/officeDocument/2006/relationships/image" Target="../media/image2.wmf"/><Relationship Id="rId9" Type="http://schemas.openxmlformats.org/officeDocument/2006/relationships/image" Target="../media/image7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jp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0EE2819E-C1BF-B74F-B3DE-85D98982735D}"/>
              </a:ext>
            </a:extLst>
          </p:cNvPr>
          <p:cNvSpPr/>
          <p:nvPr/>
        </p:nvSpPr>
        <p:spPr>
          <a:xfrm>
            <a:off x="9293646" y="-686932"/>
            <a:ext cx="1260000" cy="3121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rgbClr val="FF0000"/>
                </a:solidFill>
                <a:latin typeface="현대하모니 L" pitchFamily="18" charset="-127"/>
                <a:ea typeface="현대하모니 L" pitchFamily="18" charset="-127"/>
              </a:rPr>
              <a:t>일  반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EE2819E-C1BF-B74F-B3DE-85D98982735D}"/>
              </a:ext>
            </a:extLst>
          </p:cNvPr>
          <p:cNvSpPr/>
          <p:nvPr/>
        </p:nvSpPr>
        <p:spPr>
          <a:xfrm>
            <a:off x="7698704" y="-686932"/>
            <a:ext cx="1260000" cy="3121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rgbClr val="FF0000"/>
                </a:solidFill>
                <a:latin typeface="현대하모니 L" pitchFamily="18" charset="-127"/>
                <a:ea typeface="현대하모니 L" pitchFamily="18" charset="-127"/>
              </a:rPr>
              <a:t>비  밀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EE2819E-C1BF-B74F-B3DE-85D98982735D}"/>
              </a:ext>
            </a:extLst>
          </p:cNvPr>
          <p:cNvSpPr/>
          <p:nvPr/>
        </p:nvSpPr>
        <p:spPr>
          <a:xfrm>
            <a:off x="6103762" y="-686932"/>
            <a:ext cx="1260000" cy="3121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rgbClr val="FF0000"/>
                </a:solidFill>
                <a:latin typeface="현대하모니 L" pitchFamily="18" charset="-127"/>
                <a:ea typeface="현대하모니 L" pitchFamily="18" charset="-127"/>
              </a:rPr>
              <a:t>극  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EE2819E-C1BF-B74F-B3DE-85D98982735D}"/>
              </a:ext>
            </a:extLst>
          </p:cNvPr>
          <p:cNvSpPr/>
          <p:nvPr/>
        </p:nvSpPr>
        <p:spPr>
          <a:xfrm>
            <a:off x="9293646" y="-1301306"/>
            <a:ext cx="1260000" cy="3121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FF0000"/>
                </a:solidFill>
                <a:latin typeface="현대하모니 L" pitchFamily="18" charset="-127"/>
                <a:ea typeface="현대하모니 L" pitchFamily="18" charset="-127"/>
              </a:rPr>
              <a:t>Unclassified</a:t>
            </a:r>
            <a:endParaRPr kumimoji="1" lang="ko-KR" altLang="en-US" sz="1400" dirty="0">
              <a:solidFill>
                <a:srgbClr val="FF0000"/>
              </a:solidFill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EE2819E-C1BF-B74F-B3DE-85D98982735D}"/>
              </a:ext>
            </a:extLst>
          </p:cNvPr>
          <p:cNvSpPr/>
          <p:nvPr/>
        </p:nvSpPr>
        <p:spPr>
          <a:xfrm>
            <a:off x="7724588" y="-1301306"/>
            <a:ext cx="1260000" cy="3121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rgbClr val="FF0000"/>
                </a:solidFill>
                <a:latin typeface="현대하모니 L" pitchFamily="18" charset="-127"/>
                <a:ea typeface="현대하모니 L" pitchFamily="18" charset="-127"/>
              </a:rPr>
              <a:t>Secret</a:t>
            </a:r>
            <a:endParaRPr kumimoji="1" lang="ko-KR" altLang="en-US" dirty="0">
              <a:solidFill>
                <a:srgbClr val="FF0000"/>
              </a:solidFill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EE2819E-C1BF-B74F-B3DE-85D98982735D}"/>
              </a:ext>
            </a:extLst>
          </p:cNvPr>
          <p:cNvSpPr/>
          <p:nvPr/>
        </p:nvSpPr>
        <p:spPr>
          <a:xfrm>
            <a:off x="6129646" y="-1301306"/>
            <a:ext cx="1260000" cy="3121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FF0000"/>
                </a:solidFill>
                <a:latin typeface="현대하모니 L" pitchFamily="18" charset="-127"/>
                <a:ea typeface="현대하모니 L" pitchFamily="18" charset="-127"/>
              </a:rPr>
              <a:t>Top Secret</a:t>
            </a:r>
            <a:endParaRPr kumimoji="1" lang="ko-KR" altLang="en-US" sz="1400" dirty="0">
              <a:solidFill>
                <a:srgbClr val="FF0000"/>
              </a:solidFill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EE2819E-C1BF-B74F-B3DE-85D98982735D}"/>
              </a:ext>
            </a:extLst>
          </p:cNvPr>
          <p:cNvSpPr/>
          <p:nvPr/>
        </p:nvSpPr>
        <p:spPr>
          <a:xfrm>
            <a:off x="4533110" y="-686932"/>
            <a:ext cx="1260000" cy="3121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rgbClr val="FF0000"/>
                </a:solidFill>
                <a:latin typeface="현대하모니 L" pitchFamily="18" charset="-127"/>
                <a:ea typeface="현대하모니 L" pitchFamily="18" charset="-127"/>
              </a:rPr>
              <a:t>대 외 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EE2819E-C1BF-B74F-B3DE-85D98982735D}"/>
              </a:ext>
            </a:extLst>
          </p:cNvPr>
          <p:cNvSpPr/>
          <p:nvPr/>
        </p:nvSpPr>
        <p:spPr>
          <a:xfrm>
            <a:off x="4558994" y="-1301306"/>
            <a:ext cx="1260000" cy="31214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FF0000"/>
                </a:solidFill>
                <a:latin typeface="현대하모니 L" pitchFamily="18" charset="-127"/>
                <a:ea typeface="현대하모니 L" pitchFamily="18" charset="-127"/>
              </a:rPr>
              <a:t>Confidential</a:t>
            </a:r>
            <a:endParaRPr kumimoji="1" lang="ko-KR" altLang="en-US" sz="1400" dirty="0">
              <a:solidFill>
                <a:srgbClr val="FF0000"/>
              </a:solidFill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8016340" y="5586086"/>
            <a:ext cx="2554611" cy="1550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7487" tIns="36000" rIns="87487" bIns="36000" anchor="t">
            <a:spAutoFit/>
          </a:bodyPr>
          <a:lstStyle/>
          <a:p>
            <a:pPr algn="r" defTabSz="874713">
              <a:lnSpc>
                <a:spcPct val="150000"/>
              </a:lnSpc>
            </a:pPr>
            <a:r>
              <a:rPr lang="ko-KR" altLang="en-US" sz="1600" dirty="0" err="1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임베디드스쿨</a:t>
            </a:r>
            <a:r>
              <a:rPr lang="en-US" altLang="ko-KR" sz="1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1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</a:t>
            </a:r>
            <a:endParaRPr lang="en-US" altLang="ko-KR" sz="160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defTabSz="874713"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Lv1</a:t>
            </a:r>
            <a:r>
              <a:rPr lang="ko-KR" altLang="en-US" sz="1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과정</a:t>
            </a:r>
            <a:endParaRPr lang="en-US" altLang="ko-KR" sz="160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defTabSz="874713"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2021. 01. 14 </a:t>
            </a:r>
          </a:p>
          <a:p>
            <a:pPr algn="r" defTabSz="874713">
              <a:lnSpc>
                <a:spcPct val="150000"/>
              </a:lnSpc>
              <a:spcBef>
                <a:spcPts val="0"/>
              </a:spcBef>
            </a:pPr>
            <a:r>
              <a:rPr lang="ko-KR" altLang="en-US" sz="1600" dirty="0" err="1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손표훈</a:t>
            </a:r>
            <a:endParaRPr lang="ko-KR" altLang="en-US" sz="1600" b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91" b="33987"/>
          <a:stretch/>
        </p:blipFill>
        <p:spPr>
          <a:xfrm>
            <a:off x="1797282" y="1799711"/>
            <a:ext cx="6928271" cy="27797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93880" y="4412336"/>
            <a:ext cx="51040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밸런싱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로봇</a:t>
            </a:r>
            <a:endParaRPr lang="en-US" altLang="ko-KR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임베디드 스쿨 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LV1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7752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E9C4CB5-8F45-408D-811A-0255904B1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77" y="1937392"/>
            <a:ext cx="5625258" cy="487446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125E827-0C57-4DD1-A974-4E020AB1A23F}"/>
              </a:ext>
            </a:extLst>
          </p:cNvPr>
          <p:cNvSpPr/>
          <p:nvPr/>
        </p:nvSpPr>
        <p:spPr>
          <a:xfrm>
            <a:off x="904567" y="2696269"/>
            <a:ext cx="5464188" cy="6964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E1FED-44A8-4ADE-B2AE-0CCF2F856989}"/>
              </a:ext>
            </a:extLst>
          </p:cNvPr>
          <p:cNvSpPr txBox="1"/>
          <p:nvPr/>
        </p:nvSpPr>
        <p:spPr>
          <a:xfrm>
            <a:off x="6762050" y="3810337"/>
            <a:ext cx="3860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각 센서는 </a:t>
            </a:r>
            <a:r>
              <a:rPr lang="en-US" altLang="ko-KR" dirty="0">
                <a:solidFill>
                  <a:srgbClr val="FF0000"/>
                </a:solidFill>
              </a:rPr>
              <a:t>16bit</a:t>
            </a:r>
            <a:r>
              <a:rPr lang="ko-KR" altLang="en-US" dirty="0">
                <a:solidFill>
                  <a:srgbClr val="FF0000"/>
                </a:solidFill>
              </a:rPr>
              <a:t>의 분해능을 가진다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75623926-CDA6-48B0-B1C5-990924FA0FA9}"/>
              </a:ext>
            </a:extLst>
          </p:cNvPr>
          <p:cNvCxnSpPr>
            <a:cxnSpLocks/>
            <a:stCxn id="23" idx="3"/>
            <a:endCxn id="11" idx="1"/>
          </p:cNvCxnSpPr>
          <p:nvPr/>
        </p:nvCxnSpPr>
        <p:spPr>
          <a:xfrm>
            <a:off x="6368755" y="3044492"/>
            <a:ext cx="393295" cy="950511"/>
          </a:xfrm>
          <a:prstGeom prst="bentConnector3">
            <a:avLst>
              <a:gd name="adj1" fmla="val 5000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E513895-E964-4DD7-B99E-D34881323E50}"/>
              </a:ext>
            </a:extLst>
          </p:cNvPr>
          <p:cNvSpPr/>
          <p:nvPr/>
        </p:nvSpPr>
        <p:spPr>
          <a:xfrm>
            <a:off x="907479" y="3531431"/>
            <a:ext cx="4716130" cy="36215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A4F34A9-FCE0-41C9-A92E-DF5AFFBC5A88}"/>
              </a:ext>
            </a:extLst>
          </p:cNvPr>
          <p:cNvSpPr txBox="1"/>
          <p:nvPr/>
        </p:nvSpPr>
        <p:spPr>
          <a:xfrm>
            <a:off x="6368757" y="4824177"/>
            <a:ext cx="3935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F0"/>
                </a:solidFill>
              </a:rPr>
              <a:t>I2C</a:t>
            </a:r>
            <a:r>
              <a:rPr lang="ko-KR" altLang="en-US" dirty="0">
                <a:solidFill>
                  <a:srgbClr val="00B0F0"/>
                </a:solidFill>
              </a:rPr>
              <a:t>와 </a:t>
            </a:r>
            <a:r>
              <a:rPr lang="en-US" altLang="ko-KR" dirty="0">
                <a:solidFill>
                  <a:srgbClr val="00B0F0"/>
                </a:solidFill>
              </a:rPr>
              <a:t>SPI</a:t>
            </a:r>
            <a:r>
              <a:rPr lang="ko-KR" altLang="en-US" dirty="0">
                <a:solidFill>
                  <a:srgbClr val="00B0F0"/>
                </a:solidFill>
              </a:rPr>
              <a:t>인터페이스 둘 다 사용가능</a:t>
            </a: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C42D2FD2-CEC9-4104-BA01-BFD7DE2ADFA1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>
            <a:off x="5623609" y="3712510"/>
            <a:ext cx="745148" cy="1296333"/>
          </a:xfrm>
          <a:prstGeom prst="bentConnector3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BC87DE5-7BB4-4125-B17D-1BB089E4A350}"/>
              </a:ext>
            </a:extLst>
          </p:cNvPr>
          <p:cNvSpPr/>
          <p:nvPr/>
        </p:nvSpPr>
        <p:spPr>
          <a:xfrm>
            <a:off x="908491" y="4374939"/>
            <a:ext cx="1645685" cy="92333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ED37F3E-170D-4BB7-8D2F-2E8F9F61EAEF}"/>
              </a:ext>
            </a:extLst>
          </p:cNvPr>
          <p:cNvSpPr txBox="1"/>
          <p:nvPr/>
        </p:nvSpPr>
        <p:spPr>
          <a:xfrm>
            <a:off x="5465702" y="5780780"/>
            <a:ext cx="52261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MPU6050</a:t>
            </a:r>
            <a:r>
              <a:rPr lang="ko-KR" altLang="en-US" dirty="0">
                <a:solidFill>
                  <a:srgbClr val="00B050"/>
                </a:solidFill>
              </a:rPr>
              <a:t>의 기능을 설정하기 위한 </a:t>
            </a:r>
            <a:r>
              <a:rPr lang="en-US" altLang="ko-KR" dirty="0">
                <a:solidFill>
                  <a:srgbClr val="00B050"/>
                </a:solidFill>
              </a:rPr>
              <a:t>Data Register</a:t>
            </a:r>
          </a:p>
          <a:p>
            <a:r>
              <a:rPr lang="en-US" altLang="ko-KR" dirty="0">
                <a:solidFill>
                  <a:srgbClr val="00B050"/>
                </a:solidFill>
              </a:rPr>
              <a:t>ADC</a:t>
            </a:r>
            <a:r>
              <a:rPr lang="ko-KR" altLang="en-US" dirty="0">
                <a:solidFill>
                  <a:srgbClr val="00B050"/>
                </a:solidFill>
              </a:rPr>
              <a:t> 결과를 저장하는 </a:t>
            </a:r>
            <a:r>
              <a:rPr lang="en-US" altLang="ko-KR" dirty="0">
                <a:solidFill>
                  <a:srgbClr val="00B050"/>
                </a:solidFill>
              </a:rPr>
              <a:t>Data Register  FIFO</a:t>
            </a:r>
          </a:p>
          <a:p>
            <a:r>
              <a:rPr lang="en-US" altLang="ko-KR" dirty="0">
                <a:solidFill>
                  <a:srgbClr val="00B050"/>
                </a:solidFill>
              </a:rPr>
              <a:t>ADC </a:t>
            </a:r>
            <a:r>
              <a:rPr lang="ko-KR" altLang="en-US" dirty="0">
                <a:solidFill>
                  <a:srgbClr val="00B050"/>
                </a:solidFill>
              </a:rPr>
              <a:t>완료 여부를 확인 할 수 있는 인터럽트 기능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92F0255B-B505-49A6-AA9B-22BAFD1E4EF9}"/>
              </a:ext>
            </a:extLst>
          </p:cNvPr>
          <p:cNvCxnSpPr>
            <a:cxnSpLocks/>
            <a:stCxn id="32" idx="3"/>
            <a:endCxn id="33" idx="1"/>
          </p:cNvCxnSpPr>
          <p:nvPr/>
        </p:nvCxnSpPr>
        <p:spPr>
          <a:xfrm>
            <a:off x="2554176" y="4836604"/>
            <a:ext cx="2911526" cy="1405841"/>
          </a:xfrm>
          <a:prstGeom prst="bentConnector3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AE4FF79-D8E3-4D86-927D-F54919691341}"/>
              </a:ext>
            </a:extLst>
          </p:cNvPr>
          <p:cNvSpPr txBox="1"/>
          <p:nvPr/>
        </p:nvSpPr>
        <p:spPr>
          <a:xfrm>
            <a:off x="599768" y="1401719"/>
            <a:ext cx="56252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자이로센서와</a:t>
            </a:r>
            <a:r>
              <a:rPr lang="ko-KR" altLang="en-US" dirty="0"/>
              <a:t> 가속도센서가 결합된 </a:t>
            </a:r>
            <a:r>
              <a:rPr lang="en-US" altLang="ko-KR" dirty="0"/>
              <a:t>6</a:t>
            </a:r>
            <a:r>
              <a:rPr lang="ko-KR" altLang="en-US" dirty="0"/>
              <a:t>축 센서 모듈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I2C, SPI</a:t>
            </a:r>
            <a:r>
              <a:rPr lang="ko-KR" altLang="en-US" dirty="0"/>
              <a:t> 인터페이스 지원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25C4F2-FF9F-403B-AC1E-1E94441D80E0}"/>
              </a:ext>
            </a:extLst>
          </p:cNvPr>
          <p:cNvSpPr txBox="1"/>
          <p:nvPr/>
        </p:nvSpPr>
        <p:spPr>
          <a:xfrm>
            <a:off x="599768" y="1032387"/>
            <a:ext cx="210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MPU6050</a:t>
            </a:r>
            <a:r>
              <a:rPr lang="ko-KR" altLang="en-US" b="1" dirty="0"/>
              <a:t>이란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38720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457200" indent="-457200">
              <a:buFont typeface="Wingdings" panose="05000000000000000000" pitchFamily="2" charset="2"/>
              <a:buChar char="l"/>
              <a:defRPr kumimoji="1" sz="3000">
                <a:latin typeface="현대하모니 L" pitchFamily="18" charset="-127"/>
                <a:ea typeface="현대하모니 L" pitchFamily="18" charset="-127"/>
              </a:defRPr>
            </a:lvl1pPr>
          </a:lstStyle>
          <a:p>
            <a:r>
              <a:rPr lang="en-US" altLang="ko-KR" dirty="0"/>
              <a:t>MPU6050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77513E1-F026-4477-8246-986A556209CE}"/>
              </a:ext>
            </a:extLst>
          </p:cNvPr>
          <p:cNvGrpSpPr/>
          <p:nvPr/>
        </p:nvGrpSpPr>
        <p:grpSpPr>
          <a:xfrm>
            <a:off x="599768" y="2325049"/>
            <a:ext cx="6694866" cy="4446177"/>
            <a:chOff x="511277" y="1387184"/>
            <a:chExt cx="7088060" cy="513777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BE7905F-A985-4CDE-82B4-0E6B1CD67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1277" y="1387184"/>
              <a:ext cx="7088060" cy="5137770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C318736-DB35-4811-B954-13A7199BD946}"/>
                </a:ext>
              </a:extLst>
            </p:cNvPr>
            <p:cNvSpPr/>
            <p:nvPr/>
          </p:nvSpPr>
          <p:spPr>
            <a:xfrm>
              <a:off x="1032387" y="1829951"/>
              <a:ext cx="6440129" cy="35280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A29D58E-2CCB-4690-A6B3-421EA667CE1E}"/>
                </a:ext>
              </a:extLst>
            </p:cNvPr>
            <p:cNvSpPr/>
            <p:nvPr/>
          </p:nvSpPr>
          <p:spPr>
            <a:xfrm>
              <a:off x="1032387" y="2335161"/>
              <a:ext cx="4001729" cy="18189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 </a:t>
              </a:r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84F8412-2F19-4797-9E92-3FE75EEE6830}"/>
                </a:ext>
              </a:extLst>
            </p:cNvPr>
            <p:cNvSpPr/>
            <p:nvPr/>
          </p:nvSpPr>
          <p:spPr>
            <a:xfrm>
              <a:off x="1032386" y="4359349"/>
              <a:ext cx="6440129" cy="35280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C7695AF-263E-4930-A868-1CBA24B19177}"/>
                </a:ext>
              </a:extLst>
            </p:cNvPr>
            <p:cNvSpPr/>
            <p:nvPr/>
          </p:nvSpPr>
          <p:spPr>
            <a:xfrm>
              <a:off x="1032386" y="4734805"/>
              <a:ext cx="6440130" cy="35280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 </a:t>
              </a:r>
              <a:endParaRPr lang="ko-KR" alt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65F19CA-53B0-4DF7-ACC2-F8F73D28B022}"/>
              </a:ext>
            </a:extLst>
          </p:cNvPr>
          <p:cNvSpPr txBox="1"/>
          <p:nvPr/>
        </p:nvSpPr>
        <p:spPr>
          <a:xfrm>
            <a:off x="599768" y="1401719"/>
            <a:ext cx="74394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자이로</a:t>
            </a:r>
            <a:r>
              <a:rPr lang="ko-KR" altLang="en-US" dirty="0"/>
              <a:t> 센서 </a:t>
            </a:r>
            <a:r>
              <a:rPr lang="en-US" altLang="ko-KR" dirty="0"/>
              <a:t>: X,Y,Z 3</a:t>
            </a:r>
            <a:r>
              <a:rPr lang="ko-KR" altLang="en-US" dirty="0"/>
              <a:t>축의 각속도를 센싱 </a:t>
            </a:r>
            <a:r>
              <a:rPr lang="en-US" altLang="ko-KR" dirty="0"/>
              <a:t>±250deg/s</a:t>
            </a:r>
            <a:r>
              <a:rPr lang="ko-KR" altLang="en-US" dirty="0"/>
              <a:t> </a:t>
            </a:r>
            <a:r>
              <a:rPr lang="en-US" altLang="ko-KR" dirty="0"/>
              <a:t>~</a:t>
            </a:r>
            <a:r>
              <a:rPr lang="ko-KR" altLang="en-US" dirty="0"/>
              <a:t> </a:t>
            </a:r>
            <a:r>
              <a:rPr lang="en-US" altLang="ko-KR" dirty="0"/>
              <a:t>±2000deg/s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가속도 센서 </a:t>
            </a:r>
            <a:r>
              <a:rPr lang="en-US" altLang="ko-KR" dirty="0"/>
              <a:t>: ±2g ~ ±16g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16bit</a:t>
            </a:r>
            <a:r>
              <a:rPr lang="ko-KR" altLang="en-US" dirty="0"/>
              <a:t>의 분해능을 가짐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FB5620-208E-44D3-A632-525BCE1C5F04}"/>
              </a:ext>
            </a:extLst>
          </p:cNvPr>
          <p:cNvSpPr txBox="1"/>
          <p:nvPr/>
        </p:nvSpPr>
        <p:spPr>
          <a:xfrm>
            <a:off x="599768" y="1032387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MPU6050 </a:t>
            </a:r>
            <a:r>
              <a:rPr lang="ko-KR" altLang="en-US" b="1" dirty="0"/>
              <a:t>특징</a:t>
            </a:r>
          </a:p>
        </p:txBody>
      </p:sp>
    </p:spTree>
    <p:extLst>
      <p:ext uri="{BB962C8B-B14F-4D97-AF65-F5344CB8AC3E}">
        <p14:creationId xmlns:p14="http://schemas.microsoft.com/office/powerpoint/2010/main" val="4180550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38FDD6-E8CA-4F31-ABD0-D06DFF7910A0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887CA2B-8A2D-4A53-BF5C-2C921B52A638}"/>
                  </a:ext>
                </a:extLst>
              </p:cNvPr>
              <p:cNvSpPr txBox="1"/>
              <p:nvPr/>
            </p:nvSpPr>
            <p:spPr>
              <a:xfrm>
                <a:off x="599768" y="1401719"/>
                <a:ext cx="6644768" cy="12199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/>
                  <a:t>속도의 변화량을 측정하는 센서</a:t>
                </a:r>
                <a:endParaRPr lang="en-US" altLang="ko-K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/>
                  <a:t>가속도 센서의 출력은 </a:t>
                </a:r>
                <a:r>
                  <a:rPr lang="en-US" altLang="ko-KR" dirty="0"/>
                  <a:t>＂</a:t>
                </a:r>
                <a:r>
                  <a:rPr lang="ko-KR" altLang="en-US" dirty="0">
                    <a:solidFill>
                      <a:srgbClr val="FF0000"/>
                    </a:solidFill>
                  </a:rPr>
                  <a:t>가속도</a:t>
                </a:r>
                <a:r>
                  <a:rPr lang="en-US" altLang="ko-KR" dirty="0"/>
                  <a:t>”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/>
                  <a:t>단위 </a:t>
                </a:r>
                <a:r>
                  <a:rPr lang="en-US" altLang="ko-KR" dirty="0"/>
                  <a:t>: g(</a:t>
                </a:r>
                <a:r>
                  <a:rPr lang="ko-KR" altLang="en-US" dirty="0" err="1"/>
                  <a:t>중력가속도이며</a:t>
                </a:r>
                <a:r>
                  <a:rPr lang="en-US" altLang="ko-KR" dirty="0"/>
                  <a:t>, 1g = 9.8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/>
                  <a:t>가속도 센서의 가속도를 측정하는 원리는 아래와 같다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예시</a:t>
                </a:r>
                <a:r>
                  <a:rPr lang="en-US" altLang="ko-KR" dirty="0"/>
                  <a:t>)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887CA2B-8A2D-4A53-BF5C-2C921B52A6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768" y="1401719"/>
                <a:ext cx="6644768" cy="1219949"/>
              </a:xfrm>
              <a:prstGeom prst="rect">
                <a:avLst/>
              </a:prstGeom>
              <a:blipFill>
                <a:blip r:embed="rId3"/>
                <a:stretch>
                  <a:fillRect l="-550" t="-3000" r="-183" b="-315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9A09AD38-C5C5-4A23-9020-85D4B668DDCF}"/>
              </a:ext>
            </a:extLst>
          </p:cNvPr>
          <p:cNvSpPr txBox="1"/>
          <p:nvPr/>
        </p:nvSpPr>
        <p:spPr>
          <a:xfrm>
            <a:off x="599768" y="1032387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/>
              <a:t>가속도센서란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4FD468-DD11-400B-98CF-455C51A8B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69" y="2882784"/>
            <a:ext cx="5566914" cy="32751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1BBCEF-6392-44F9-9CAF-0FF670640A85}"/>
              </a:ext>
            </a:extLst>
          </p:cNvPr>
          <p:cNvSpPr txBox="1"/>
          <p:nvPr/>
        </p:nvSpPr>
        <p:spPr>
          <a:xfrm>
            <a:off x="6251174" y="2962790"/>
            <a:ext cx="44967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*</a:t>
            </a:r>
            <a:r>
              <a:rPr lang="ko-KR" altLang="en-US" sz="1200" dirty="0"/>
              <a:t>기본 원리 </a:t>
            </a:r>
            <a:r>
              <a:rPr lang="en-US" altLang="ko-KR" sz="1200" dirty="0"/>
              <a:t>: </a:t>
            </a:r>
            <a:r>
              <a:rPr lang="ko-KR" altLang="en-US" sz="1200" dirty="0">
                <a:solidFill>
                  <a:srgbClr val="FF0000"/>
                </a:solidFill>
              </a:rPr>
              <a:t>뉴턴의 제 </a:t>
            </a:r>
            <a:r>
              <a:rPr lang="en-US" altLang="ko-KR" sz="1200" dirty="0">
                <a:solidFill>
                  <a:srgbClr val="FF0000"/>
                </a:solidFill>
              </a:rPr>
              <a:t>2</a:t>
            </a:r>
            <a:r>
              <a:rPr lang="ko-KR" altLang="en-US" sz="1200" dirty="0">
                <a:solidFill>
                  <a:srgbClr val="FF0000"/>
                </a:solidFill>
              </a:rPr>
              <a:t>법칙</a:t>
            </a:r>
            <a:r>
              <a:rPr lang="en-US" altLang="ko-KR" sz="1200" dirty="0">
                <a:solidFill>
                  <a:srgbClr val="FF0000"/>
                </a:solidFill>
              </a:rPr>
              <a:t>(F=ma)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가운데 공이 들어있는 박스의 벽면은 </a:t>
            </a:r>
            <a:r>
              <a:rPr lang="en-US" altLang="ko-KR" sz="1200" dirty="0"/>
              <a:t>Piezo </a:t>
            </a:r>
            <a:r>
              <a:rPr lang="ko-KR" altLang="en-US" sz="1200" dirty="0"/>
              <a:t>크리스탈로 구성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각 벽면은 </a:t>
            </a:r>
            <a:r>
              <a:rPr lang="en-US" altLang="ko-KR" sz="1200" dirty="0" err="1"/>
              <a:t>x,y,z</a:t>
            </a:r>
            <a:r>
              <a:rPr lang="en-US" altLang="ko-KR" sz="1200" dirty="0"/>
              <a:t> 3</a:t>
            </a:r>
            <a:r>
              <a:rPr lang="ko-KR" altLang="en-US" sz="1200" dirty="0"/>
              <a:t>축을 의미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센서의 움직임에 따라 공이 벽면을 부딪혀 전류를 발생시킴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rgbClr val="FF0000"/>
                </a:solidFill>
              </a:rPr>
              <a:t>전류의 극성에 따라 방향이 결정</a:t>
            </a:r>
            <a:r>
              <a:rPr lang="ko-KR" altLang="en-US" sz="1200" dirty="0"/>
              <a:t>되고</a:t>
            </a:r>
            <a:r>
              <a:rPr lang="en-US" altLang="ko-KR" sz="1200" dirty="0"/>
              <a:t>, </a:t>
            </a:r>
            <a:r>
              <a:rPr lang="ko-KR" altLang="en-US" sz="1200" dirty="0"/>
              <a:t>크기가 </a:t>
            </a:r>
            <a:r>
              <a:rPr lang="ko-KR" altLang="en-US" sz="1200" dirty="0">
                <a:solidFill>
                  <a:srgbClr val="FF0000"/>
                </a:solidFill>
              </a:rPr>
              <a:t>힘의 크기</a:t>
            </a:r>
            <a:r>
              <a:rPr lang="ko-KR" altLang="en-US" sz="1200" dirty="0"/>
              <a:t>가 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961A67-BD45-4933-8554-680049063C56}"/>
              </a:ext>
            </a:extLst>
          </p:cNvPr>
          <p:cNvSpPr txBox="1"/>
          <p:nvPr/>
        </p:nvSpPr>
        <p:spPr>
          <a:xfrm>
            <a:off x="278670" y="6544458"/>
            <a:ext cx="9211176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000" dirty="0">
                <a:latin typeface="+mn-ea"/>
              </a:rPr>
              <a:t>*</a:t>
            </a:r>
            <a:r>
              <a:rPr lang="ko-KR" altLang="en-US" sz="1000" dirty="0">
                <a:latin typeface="+mn-ea"/>
              </a:rPr>
              <a:t>그림 출처 </a:t>
            </a:r>
            <a:r>
              <a:rPr lang="en-US" altLang="ko-KR" sz="1000" dirty="0">
                <a:latin typeface="+mn-ea"/>
              </a:rPr>
              <a:t>: </a:t>
            </a:r>
            <a:r>
              <a:rPr lang="ko-KR" altLang="en-US" sz="1000" dirty="0">
                <a:latin typeface="+mn-ea"/>
              </a:rPr>
              <a:t>https://acoptex.com/project/118/basics-project-020a-mpu-6050-gy-521-gy-521-module-3-axis-gyroscope-and-accelerometer-at-acoptexcom/</a:t>
            </a:r>
          </a:p>
        </p:txBody>
      </p:sp>
    </p:spTree>
    <p:extLst>
      <p:ext uri="{BB962C8B-B14F-4D97-AF65-F5344CB8AC3E}">
        <p14:creationId xmlns:p14="http://schemas.microsoft.com/office/powerpoint/2010/main" val="3534530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D9B13F2-D1B5-44A6-AA48-28972BA7FC82}"/>
              </a:ext>
            </a:extLst>
          </p:cNvPr>
          <p:cNvGrpSpPr/>
          <p:nvPr/>
        </p:nvGrpSpPr>
        <p:grpSpPr>
          <a:xfrm>
            <a:off x="633976" y="1659005"/>
            <a:ext cx="9138960" cy="4347091"/>
            <a:chOff x="511277" y="1934599"/>
            <a:chExt cx="9138960" cy="4347091"/>
          </a:xfrm>
        </p:grpSpPr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13EEDFB4-BC1C-4872-B83C-A92A00E70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1277" y="1934599"/>
              <a:ext cx="4219575" cy="4162425"/>
            </a:xfrm>
            <a:prstGeom prst="rect">
              <a:avLst/>
            </a:prstGeom>
          </p:spPr>
        </p:pic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1ACDA677-C79A-4955-A117-455810377C01}"/>
                </a:ext>
              </a:extLst>
            </p:cNvPr>
            <p:cNvSpPr/>
            <p:nvPr/>
          </p:nvSpPr>
          <p:spPr>
            <a:xfrm>
              <a:off x="2821858" y="3986315"/>
              <a:ext cx="324465" cy="320215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5388D99-BD3D-402F-823A-40AFA2BF3BC3}"/>
                </a:ext>
              </a:extLst>
            </p:cNvPr>
            <p:cNvSpPr txBox="1"/>
            <p:nvPr/>
          </p:nvSpPr>
          <p:spPr>
            <a:xfrm>
              <a:off x="4539074" y="3207463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Y’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2D8020C-176B-40D1-A5A6-CFBDD3E92109}"/>
                </a:ext>
              </a:extLst>
            </p:cNvPr>
            <p:cNvSpPr txBox="1"/>
            <p:nvPr/>
          </p:nvSpPr>
          <p:spPr>
            <a:xfrm>
              <a:off x="1820455" y="5912358"/>
              <a:ext cx="372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Z’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2BBF434-4903-4B89-8EA4-3AFBCFAFEB9B}"/>
                </a:ext>
              </a:extLst>
            </p:cNvPr>
            <p:cNvSpPr txBox="1"/>
            <p:nvPr/>
          </p:nvSpPr>
          <p:spPr>
            <a:xfrm>
              <a:off x="3146323" y="3982880"/>
              <a:ext cx="19255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rgbClr val="00B050"/>
                  </a:solidFill>
                </a:rPr>
                <a:t>중력 벡터를 평행이동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F4DBC503-E527-4E01-831E-3E0E104F1945}"/>
                </a:ext>
              </a:extLst>
            </p:cNvPr>
            <p:cNvSpPr/>
            <p:nvPr/>
          </p:nvSpPr>
          <p:spPr>
            <a:xfrm>
              <a:off x="2507226" y="4366286"/>
              <a:ext cx="324465" cy="32021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2A9ACE01-7233-4068-A00E-EDEE5EA7DBD2}"/>
                </a:ext>
              </a:extLst>
            </p:cNvPr>
            <p:cNvSpPr txBox="1"/>
            <p:nvPr/>
          </p:nvSpPr>
          <p:spPr>
            <a:xfrm>
              <a:off x="3362885" y="4501835"/>
              <a:ext cx="1030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Roll</a:t>
              </a:r>
              <a:r>
                <a:rPr lang="ko-KR" altLang="en-US" dirty="0">
                  <a:solidFill>
                    <a:srgbClr val="FF0000"/>
                  </a:solidFill>
                </a:rPr>
                <a:t>각도</a:t>
              </a:r>
            </a:p>
          </p:txBody>
        </p:sp>
        <p:cxnSp>
          <p:nvCxnSpPr>
            <p:cNvPr id="69" name="연결선: 꺾임 68">
              <a:extLst>
                <a:ext uri="{FF2B5EF4-FFF2-40B4-BE49-F238E27FC236}">
                  <a16:creationId xmlns:a16="http://schemas.microsoft.com/office/drawing/2014/main" id="{5FB62CEC-DA48-41CE-AB6D-80E2D0B02B12}"/>
                </a:ext>
              </a:extLst>
            </p:cNvPr>
            <p:cNvCxnSpPr>
              <a:endCxn id="67" idx="1"/>
            </p:cNvCxnSpPr>
            <p:nvPr/>
          </p:nvCxnSpPr>
          <p:spPr>
            <a:xfrm>
              <a:off x="2831691" y="4526393"/>
              <a:ext cx="531194" cy="160108"/>
            </a:xfrm>
            <a:prstGeom prst="bentConnector3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1CD4C5EC-5FEB-4C21-A229-5B7E2DEE57FA}"/>
                    </a:ext>
                  </a:extLst>
                </p:cNvPr>
                <p:cNvSpPr txBox="1"/>
                <p:nvPr/>
              </p:nvSpPr>
              <p:spPr>
                <a:xfrm>
                  <a:off x="5142272" y="2063816"/>
                  <a:ext cx="4507965" cy="26566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>
                      <a:latin typeface="+mn-ea"/>
                    </a:rPr>
                    <a:t>* </a:t>
                  </a:r>
                  <a:r>
                    <a:rPr lang="ko-KR" altLang="en-US" sz="1600" dirty="0">
                      <a:latin typeface="+mn-ea"/>
                    </a:rPr>
                    <a:t>이때 </a:t>
                  </a:r>
                  <a:r>
                    <a:rPr lang="en-US" altLang="ko-KR" sz="1600" dirty="0">
                      <a:latin typeface="+mn-ea"/>
                    </a:rPr>
                    <a:t>Roll</a:t>
                  </a:r>
                  <a:r>
                    <a:rPr lang="ko-KR" altLang="en-US" sz="1600" dirty="0">
                      <a:latin typeface="+mn-ea"/>
                    </a:rPr>
                    <a:t>각도는 다음과 같다</a:t>
                  </a:r>
                  <a:endParaRPr lang="en-US" altLang="ko-KR" sz="1600" dirty="0">
                    <a:latin typeface="+mn-ea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l-GR" altLang="ko-KR" sz="1600" dirty="0">
                      <a:solidFill>
                        <a:srgbClr val="FF0000"/>
                      </a:solidFill>
                      <a:latin typeface="+mn-ea"/>
                    </a:rPr>
                    <a:t>Θ</a:t>
                  </a:r>
                  <a:r>
                    <a:rPr lang="en-US" altLang="ko-KR" sz="1600" dirty="0">
                      <a:solidFill>
                        <a:srgbClr val="FF0000"/>
                      </a:solidFill>
                      <a:latin typeface="+mn-ea"/>
                    </a:rPr>
                    <a:t> = </a:t>
                  </a:r>
                  <a14:m>
                    <m:oMath xmlns:m="http://schemas.openxmlformats.org/officeDocument/2006/math">
                      <m:func>
                        <m:funcPr>
                          <m:ctrlPr>
                            <a:rPr lang="en-US" altLang="ko-KR" sz="16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US" altLang="ko-K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1600" i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tan</m:t>
                              </m:r>
                            </m:e>
                            <m:sup>
                              <m:r>
                                <a:rPr lang="en-US" altLang="ko-K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f>
                            <m:fPr>
                              <m:ctrlPr>
                                <a:rPr lang="en-US" altLang="ko-K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16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num>
                            <m:den>
                              <m:r>
                                <a:rPr lang="en-US" altLang="ko-KR" sz="16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den>
                          </m:f>
                        </m:e>
                      </m:func>
                    </m:oMath>
                  </a14:m>
                  <a:r>
                    <a:rPr lang="en-US" altLang="ko-KR" sz="1600" dirty="0">
                      <a:solidFill>
                        <a:srgbClr val="FF0000"/>
                      </a:solidFill>
                      <a:latin typeface="+mn-ea"/>
                    </a:rPr>
                    <a:t> </a:t>
                  </a:r>
                  <a:r>
                    <a:rPr lang="en-US" altLang="ko-KR" sz="1600" dirty="0">
                      <a:latin typeface="+mn-ea"/>
                    </a:rPr>
                    <a:t>-&gt; Euler</a:t>
                  </a:r>
                  <a:r>
                    <a:rPr lang="ko-KR" altLang="en-US" sz="1600" dirty="0">
                      <a:latin typeface="+mn-ea"/>
                    </a:rPr>
                    <a:t>각</a:t>
                  </a:r>
                  <a:endParaRPr lang="en-US" altLang="ko-KR" sz="1600" dirty="0">
                    <a:latin typeface="+mn-ea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altLang="ko-KR" sz="1600" dirty="0">
                      <a:latin typeface="+mn-ea"/>
                    </a:rPr>
                    <a:t>Y : Y</a:t>
                  </a:r>
                  <a:r>
                    <a:rPr lang="ko-KR" altLang="en-US" sz="1600" dirty="0">
                      <a:latin typeface="+mn-ea"/>
                    </a:rPr>
                    <a:t>축 가속도센서 출력</a:t>
                  </a:r>
                  <a:endParaRPr lang="en-US" altLang="ko-KR" sz="1600" dirty="0">
                    <a:latin typeface="+mn-ea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altLang="ko-KR" sz="1600" dirty="0">
                      <a:latin typeface="+mn-ea"/>
                    </a:rPr>
                    <a:t>Z : Z</a:t>
                  </a:r>
                  <a:r>
                    <a:rPr lang="ko-KR" altLang="en-US" sz="1600" dirty="0">
                      <a:latin typeface="+mn-ea"/>
                    </a:rPr>
                    <a:t>축 가속도센서 출력</a:t>
                  </a:r>
                  <a:endParaRPr lang="en-US" altLang="ko-KR" sz="1600" dirty="0">
                    <a:latin typeface="+mn-ea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en-US" altLang="ko-KR" sz="1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p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oMath>
                  </a14:m>
                  <a:r>
                    <a:rPr lang="en-US" altLang="ko-KR" sz="1600" dirty="0">
                      <a:latin typeface="+mn-ea"/>
                    </a:rPr>
                    <a:t>: </a:t>
                  </a:r>
                  <a:r>
                    <a:rPr lang="ko-KR" altLang="en-US" sz="1600" dirty="0">
                      <a:latin typeface="+mn-ea"/>
                    </a:rPr>
                    <a:t>초기 </a:t>
                  </a:r>
                  <a:r>
                    <a:rPr lang="en-US" altLang="ko-KR" sz="1600" dirty="0">
                      <a:latin typeface="+mn-ea"/>
                    </a:rPr>
                    <a:t>Y</a:t>
                  </a:r>
                  <a:r>
                    <a:rPr lang="ko-KR" altLang="en-US" sz="1600" dirty="0">
                      <a:latin typeface="+mn-ea"/>
                    </a:rPr>
                    <a:t>축의 위치</a:t>
                  </a:r>
                  <a:endParaRPr lang="en-US" altLang="ko-KR" sz="1600" dirty="0">
                    <a:latin typeface="+mn-ea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en-US" altLang="ko-KR" sz="1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p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oMath>
                  </a14:m>
                  <a:r>
                    <a:rPr lang="en-US" altLang="ko-KR" sz="1600" dirty="0">
                      <a:latin typeface="+mn-ea"/>
                    </a:rPr>
                    <a:t>: </a:t>
                  </a:r>
                  <a:r>
                    <a:rPr lang="ko-KR" altLang="en-US" sz="1600" dirty="0">
                      <a:latin typeface="+mn-ea"/>
                    </a:rPr>
                    <a:t>초기 </a:t>
                  </a:r>
                  <a:r>
                    <a:rPr lang="en-US" altLang="ko-KR" sz="1600" dirty="0">
                      <a:latin typeface="+mn-ea"/>
                    </a:rPr>
                    <a:t>Z</a:t>
                  </a:r>
                  <a:r>
                    <a:rPr lang="ko-KR" altLang="en-US" sz="1600" dirty="0">
                      <a:latin typeface="+mn-ea"/>
                    </a:rPr>
                    <a:t>축의 위치</a:t>
                  </a:r>
                  <a:endParaRPr lang="en-US" altLang="ko-KR" sz="1600" dirty="0">
                    <a:latin typeface="+mn-ea"/>
                  </a:endParaRPr>
                </a:p>
                <a:p>
                  <a:pPr marL="285750" indent="-285750">
                    <a:buFontTx/>
                    <a:buChar char="-"/>
                  </a:pPr>
                  <a:endParaRPr lang="en-US" altLang="ko-KR" sz="1600" dirty="0">
                    <a:latin typeface="+mn-ea"/>
                  </a:endParaRPr>
                </a:p>
                <a:p>
                  <a:r>
                    <a:rPr lang="en-US" altLang="ko-KR" sz="1600" dirty="0">
                      <a:latin typeface="+mn-ea"/>
                    </a:rPr>
                    <a:t>* </a:t>
                  </a:r>
                  <a:r>
                    <a:rPr lang="ko-KR" altLang="en-US" sz="1600" dirty="0">
                      <a:latin typeface="+mn-ea"/>
                    </a:rPr>
                    <a:t>가속도 센서로는 </a:t>
                  </a:r>
                  <a:r>
                    <a:rPr lang="en-US" altLang="ko-KR" sz="1600" dirty="0">
                      <a:latin typeface="+mn-ea"/>
                    </a:rPr>
                    <a:t>yaw</a:t>
                  </a:r>
                  <a:r>
                    <a:rPr lang="ko-KR" altLang="en-US" sz="1600" dirty="0">
                      <a:latin typeface="+mn-ea"/>
                    </a:rPr>
                    <a:t>각도를 측정 할 수 없음</a:t>
                  </a:r>
                  <a:r>
                    <a:rPr lang="en-US" altLang="ko-KR" sz="1600" dirty="0">
                      <a:latin typeface="+mn-ea"/>
                    </a:rPr>
                    <a:t>..</a:t>
                  </a:r>
                </a:p>
                <a:p>
                  <a:pPr marL="285750" indent="-285750">
                    <a:buFontTx/>
                    <a:buChar char="-"/>
                  </a:pPr>
                  <a:r>
                    <a:rPr lang="ko-KR" altLang="en-US" sz="1600" dirty="0">
                      <a:latin typeface="+mn-ea"/>
                    </a:rPr>
                    <a:t>기준 축이 바뀌므로</a:t>
                  </a:r>
                  <a:r>
                    <a:rPr lang="en-US" altLang="ko-KR" sz="1600" dirty="0">
                      <a:latin typeface="+mn-ea"/>
                    </a:rPr>
                    <a:t>….</a:t>
                  </a:r>
                </a:p>
                <a:p>
                  <a:r>
                    <a:rPr lang="en-US" altLang="ko-KR" sz="1600" dirty="0">
                      <a:latin typeface="+mn-ea"/>
                    </a:rPr>
                    <a:t>(</a:t>
                  </a:r>
                  <a:r>
                    <a:rPr lang="ko-KR" altLang="en-US" sz="1600" dirty="0">
                      <a:latin typeface="+mn-ea"/>
                    </a:rPr>
                    <a:t>다음 장에서 계속</a:t>
                  </a:r>
                  <a:r>
                    <a:rPr lang="en-US" altLang="ko-KR" sz="1600" dirty="0">
                      <a:latin typeface="+mn-ea"/>
                    </a:rPr>
                    <a:t>)</a:t>
                  </a:r>
                </a:p>
              </p:txBody>
            </p:sp>
          </mc:Choice>
          <mc:Fallback xmlns=""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1CD4C5EC-5FEB-4C21-A229-5B7E2DEE57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42272" y="2063816"/>
                  <a:ext cx="4507965" cy="2656625"/>
                </a:xfrm>
                <a:prstGeom prst="rect">
                  <a:avLst/>
                </a:prstGeom>
                <a:blipFill>
                  <a:blip r:embed="rId4"/>
                  <a:stretch>
                    <a:fillRect l="-1083" t="-688" b="-183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638FDD6-E8CA-4F31-ABD0-D06DFF7910A0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09AD38-C5C5-4A23-9020-85D4B668DDCF}"/>
              </a:ext>
            </a:extLst>
          </p:cNvPr>
          <p:cNvSpPr txBox="1"/>
          <p:nvPr/>
        </p:nvSpPr>
        <p:spPr>
          <a:xfrm>
            <a:off x="599768" y="1032387"/>
            <a:ext cx="3825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/>
              <a:t>가속도센서를 이용한 각도 측정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730B2F-5EDD-4225-8BAD-3C18AD055F62}"/>
              </a:ext>
            </a:extLst>
          </p:cNvPr>
          <p:cNvSpPr txBox="1"/>
          <p:nvPr/>
        </p:nvSpPr>
        <p:spPr>
          <a:xfrm>
            <a:off x="813142" y="6013555"/>
            <a:ext cx="2599045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+mn-ea"/>
              </a:rPr>
              <a:t>*</a:t>
            </a:r>
            <a:r>
              <a:rPr lang="ko-KR" altLang="en-US" sz="1200" dirty="0">
                <a:latin typeface="+mn-ea"/>
              </a:rPr>
              <a:t>그림 출처 </a:t>
            </a:r>
            <a:r>
              <a:rPr lang="en-US" altLang="ko-KR" sz="1200" dirty="0">
                <a:latin typeface="+mn-ea"/>
              </a:rPr>
              <a:t>: </a:t>
            </a:r>
            <a:r>
              <a:rPr lang="ko-KR" altLang="en-US" sz="1200" dirty="0">
                <a:latin typeface="+mn-ea"/>
              </a:rPr>
              <a:t>https://pinkwink.kr/73</a:t>
            </a:r>
          </a:p>
        </p:txBody>
      </p:sp>
    </p:spTree>
    <p:extLst>
      <p:ext uri="{BB962C8B-B14F-4D97-AF65-F5344CB8AC3E}">
        <p14:creationId xmlns:p14="http://schemas.microsoft.com/office/powerpoint/2010/main" val="2198843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F91EE32-2076-40F6-B55B-69993C5D0EB5}"/>
              </a:ext>
            </a:extLst>
          </p:cNvPr>
          <p:cNvSpPr txBox="1"/>
          <p:nvPr/>
        </p:nvSpPr>
        <p:spPr>
          <a:xfrm>
            <a:off x="5145936" y="944713"/>
            <a:ext cx="525336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가속도 센서가 </a:t>
            </a:r>
            <a:r>
              <a:rPr lang="en-US" altLang="ko-KR" dirty="0"/>
              <a:t>Z</a:t>
            </a:r>
            <a:r>
              <a:rPr lang="ko-KR" altLang="en-US" dirty="0"/>
              <a:t>축을 기준으로 가만히 있을 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센서에 작용하는 가속도는 </a:t>
            </a:r>
            <a:r>
              <a:rPr lang="ko-KR" altLang="en-US" dirty="0" err="1">
                <a:solidFill>
                  <a:srgbClr val="FF0000"/>
                </a:solidFill>
              </a:rPr>
              <a:t>중력가속도</a:t>
            </a:r>
            <a:r>
              <a:rPr lang="ko-KR" altLang="en-US" dirty="0" err="1"/>
              <a:t>뿐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 때 </a:t>
            </a:r>
            <a:r>
              <a:rPr lang="en-US" altLang="ko-KR" dirty="0"/>
              <a:t>Z</a:t>
            </a:r>
            <a:r>
              <a:rPr lang="ko-KR" altLang="en-US" dirty="0"/>
              <a:t>축 값으로 </a:t>
            </a:r>
            <a:r>
              <a:rPr lang="en-US" altLang="ko-KR" dirty="0"/>
              <a:t>1G</a:t>
            </a:r>
            <a:r>
              <a:rPr lang="ko-KR" altLang="en-US" dirty="0"/>
              <a:t>가 측정된다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Z</a:t>
            </a:r>
            <a:r>
              <a:rPr lang="ko-KR" altLang="en-US" dirty="0"/>
              <a:t>축을 제외한 </a:t>
            </a:r>
            <a:r>
              <a:rPr lang="en-US" altLang="ko-KR" dirty="0"/>
              <a:t>X,Y</a:t>
            </a:r>
            <a:r>
              <a:rPr lang="ko-KR" altLang="en-US" dirty="0"/>
              <a:t>축의 가속도 값은 </a:t>
            </a:r>
            <a:r>
              <a:rPr lang="en-US" altLang="ko-KR" dirty="0"/>
              <a:t>0</a:t>
            </a:r>
            <a:r>
              <a:rPr lang="ko-KR" altLang="en-US" dirty="0"/>
              <a:t>이 된다</a:t>
            </a:r>
            <a:r>
              <a:rPr lang="en-US" altLang="ko-KR" dirty="0"/>
              <a:t>.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2F3E174-B84F-4ED0-9295-A923FF5365BB}"/>
              </a:ext>
            </a:extLst>
          </p:cNvPr>
          <p:cNvGrpSpPr/>
          <p:nvPr/>
        </p:nvGrpSpPr>
        <p:grpSpPr>
          <a:xfrm>
            <a:off x="940627" y="820256"/>
            <a:ext cx="3116826" cy="2661579"/>
            <a:chOff x="963561" y="760047"/>
            <a:chExt cx="3688302" cy="3172454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C422DC1-FA06-43C7-A8D3-E1125E1A82CA}"/>
                </a:ext>
              </a:extLst>
            </p:cNvPr>
            <p:cNvSpPr/>
            <p:nvPr/>
          </p:nvSpPr>
          <p:spPr>
            <a:xfrm>
              <a:off x="963561" y="2545224"/>
              <a:ext cx="1936955" cy="3637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11D1E1E2-B70B-4076-B7E7-D6CA32565048}"/>
                </a:ext>
              </a:extLst>
            </p:cNvPr>
            <p:cNvCxnSpPr>
              <a:cxnSpLocks/>
              <a:stCxn id="4" idx="2"/>
            </p:cNvCxnSpPr>
            <p:nvPr/>
          </p:nvCxnSpPr>
          <p:spPr>
            <a:xfrm>
              <a:off x="1932039" y="2909019"/>
              <a:ext cx="0" cy="1023482"/>
            </a:xfrm>
            <a:prstGeom prst="straightConnector1">
              <a:avLst/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5E80B60A-ED27-43B7-B88B-35C62B986EB1}"/>
                </a:ext>
              </a:extLst>
            </p:cNvPr>
            <p:cNvCxnSpPr>
              <a:stCxn id="4" idx="0"/>
            </p:cNvCxnSpPr>
            <p:nvPr/>
          </p:nvCxnSpPr>
          <p:spPr>
            <a:xfrm flipV="1">
              <a:off x="1932039" y="1160206"/>
              <a:ext cx="0" cy="138501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04AB96E3-F07B-4ED3-B757-E481CFABCE20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>
              <a:off x="2900516" y="2727121"/>
              <a:ext cx="163215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C4E3633-918C-42D4-BF30-B1CA30278F38}"/>
                </a:ext>
              </a:extLst>
            </p:cNvPr>
            <p:cNvSpPr txBox="1"/>
            <p:nvPr/>
          </p:nvSpPr>
          <p:spPr>
            <a:xfrm>
              <a:off x="1199338" y="760047"/>
              <a:ext cx="14654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Pitch</a:t>
              </a:r>
              <a:r>
                <a:rPr lang="ko-KR" altLang="en-US" dirty="0"/>
                <a:t>각 기준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EDA26A-3983-4533-9444-4C6E181C1CBA}"/>
                </a:ext>
              </a:extLst>
            </p:cNvPr>
            <p:cNvSpPr txBox="1"/>
            <p:nvPr/>
          </p:nvSpPr>
          <p:spPr>
            <a:xfrm>
              <a:off x="1932039" y="1083117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Z</a:t>
              </a:r>
              <a:endParaRPr lang="ko-KR" alt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92B68F8-8A12-48E0-A099-F06854DBCB94}"/>
                </a:ext>
              </a:extLst>
            </p:cNvPr>
            <p:cNvSpPr txBox="1"/>
            <p:nvPr/>
          </p:nvSpPr>
          <p:spPr>
            <a:xfrm>
              <a:off x="4327735" y="2706877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B7ED0E8-2B77-4DCA-876B-D464BC3011C4}"/>
                </a:ext>
              </a:extLst>
            </p:cNvPr>
            <p:cNvSpPr/>
            <p:nvPr/>
          </p:nvSpPr>
          <p:spPr>
            <a:xfrm>
              <a:off x="1870586" y="2655837"/>
              <a:ext cx="122903" cy="14117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C7D1B36-26DB-4836-B5B8-18FADB8A55CC}"/>
                </a:ext>
              </a:extLst>
            </p:cNvPr>
            <p:cNvSpPr txBox="1"/>
            <p:nvPr/>
          </p:nvSpPr>
          <p:spPr>
            <a:xfrm>
              <a:off x="1968025" y="2542455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Y</a:t>
              </a:r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701F8BE-FD46-459D-89E6-1D0B412CAFE8}"/>
                </a:ext>
              </a:extLst>
            </p:cNvPr>
            <p:cNvSpPr txBox="1"/>
            <p:nvPr/>
          </p:nvSpPr>
          <p:spPr>
            <a:xfrm>
              <a:off x="1873051" y="3077314"/>
              <a:ext cx="1096798" cy="4402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00B0F0"/>
                  </a:solidFill>
                </a:rPr>
                <a:t>g(</a:t>
              </a:r>
              <a:r>
                <a:rPr lang="ko-KR" altLang="en-US" dirty="0">
                  <a:solidFill>
                    <a:srgbClr val="00B0F0"/>
                  </a:solidFill>
                </a:rPr>
                <a:t>중력</a:t>
              </a:r>
              <a:r>
                <a:rPr lang="en-US" altLang="ko-KR" dirty="0">
                  <a:solidFill>
                    <a:srgbClr val="00B0F0"/>
                  </a:solidFill>
                </a:rPr>
                <a:t>)</a:t>
              </a:r>
              <a:endParaRPr lang="ko-KR" altLang="en-US" dirty="0">
                <a:solidFill>
                  <a:srgbClr val="00B0F0"/>
                </a:solidFill>
              </a:endParaRPr>
            </a:p>
          </p:txBody>
        </p: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B9A20F1-D6B4-42A7-AAA8-5F5C7DBBF79C}"/>
              </a:ext>
            </a:extLst>
          </p:cNvPr>
          <p:cNvSpPr/>
          <p:nvPr/>
        </p:nvSpPr>
        <p:spPr>
          <a:xfrm rot="19879459">
            <a:off x="993972" y="5251687"/>
            <a:ext cx="1636838" cy="3052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BF94599E-8745-4678-98E4-43FD9F22AEB9}"/>
              </a:ext>
            </a:extLst>
          </p:cNvPr>
          <p:cNvCxnSpPr>
            <a:cxnSpLocks/>
          </p:cNvCxnSpPr>
          <p:nvPr/>
        </p:nvCxnSpPr>
        <p:spPr>
          <a:xfrm flipV="1">
            <a:off x="1812391" y="4089705"/>
            <a:ext cx="0" cy="2625727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D4FCAA8-3C46-41EE-AD79-A1826A55C964}"/>
              </a:ext>
            </a:extLst>
          </p:cNvPr>
          <p:cNvCxnSpPr>
            <a:cxnSpLocks/>
          </p:cNvCxnSpPr>
          <p:nvPr/>
        </p:nvCxnSpPr>
        <p:spPr>
          <a:xfrm>
            <a:off x="147484" y="5404292"/>
            <a:ext cx="3510116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EF4BD97-BD92-45FF-9457-26802D7ED34B}"/>
              </a:ext>
            </a:extLst>
          </p:cNvPr>
          <p:cNvSpPr txBox="1"/>
          <p:nvPr/>
        </p:nvSpPr>
        <p:spPr>
          <a:xfrm>
            <a:off x="3470082" y="5402568"/>
            <a:ext cx="273907" cy="3098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E8C0936-85A8-44F3-B206-75FA6684CE6B}"/>
              </a:ext>
            </a:extLst>
          </p:cNvPr>
          <p:cNvSpPr txBox="1"/>
          <p:nvPr/>
        </p:nvSpPr>
        <p:spPr>
          <a:xfrm>
            <a:off x="1814244" y="3963329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Z</a:t>
            </a:r>
            <a:endParaRPr lang="ko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C681036D-3CDE-49E4-90A4-8501F8A39575}"/>
              </a:ext>
            </a:extLst>
          </p:cNvPr>
          <p:cNvCxnSpPr>
            <a:cxnSpLocks/>
          </p:cNvCxnSpPr>
          <p:nvPr/>
        </p:nvCxnSpPr>
        <p:spPr>
          <a:xfrm flipV="1">
            <a:off x="471948" y="4644702"/>
            <a:ext cx="2719706" cy="15179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47C52644-2543-427A-8722-886E0E259F3A}"/>
              </a:ext>
            </a:extLst>
          </p:cNvPr>
          <p:cNvCxnSpPr>
            <a:cxnSpLocks/>
          </p:cNvCxnSpPr>
          <p:nvPr/>
        </p:nvCxnSpPr>
        <p:spPr>
          <a:xfrm flipH="1" flipV="1">
            <a:off x="1049905" y="4250418"/>
            <a:ext cx="1600604" cy="24650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FB7753FD-B766-4D2D-AF8D-912625766EED}"/>
              </a:ext>
            </a:extLst>
          </p:cNvPr>
          <p:cNvSpPr txBox="1"/>
          <p:nvPr/>
        </p:nvSpPr>
        <p:spPr>
          <a:xfrm>
            <a:off x="777452" y="411935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Z’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6364CEC-4886-4F52-BEE1-826A3EB1ABA6}"/>
              </a:ext>
            </a:extLst>
          </p:cNvPr>
          <p:cNvSpPr txBox="1"/>
          <p:nvPr/>
        </p:nvSpPr>
        <p:spPr>
          <a:xfrm>
            <a:off x="3112154" y="4463756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X’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17705FC8-EEE1-4F2D-AE59-63146CA5D999}"/>
              </a:ext>
            </a:extLst>
          </p:cNvPr>
          <p:cNvCxnSpPr>
            <a:cxnSpLocks/>
          </p:cNvCxnSpPr>
          <p:nvPr/>
        </p:nvCxnSpPr>
        <p:spPr>
          <a:xfrm>
            <a:off x="1801837" y="5482925"/>
            <a:ext cx="0" cy="858666"/>
          </a:xfrm>
          <a:prstGeom prst="straightConnector1">
            <a:avLst/>
          </a:prstGeom>
          <a:ln>
            <a:solidFill>
              <a:srgbClr val="00B0F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B8CF8C02-A870-4AB9-B8D4-DF17B940DF68}"/>
              </a:ext>
            </a:extLst>
          </p:cNvPr>
          <p:cNvSpPr txBox="1"/>
          <p:nvPr/>
        </p:nvSpPr>
        <p:spPr>
          <a:xfrm>
            <a:off x="957675" y="6009533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F0"/>
                </a:solidFill>
              </a:rPr>
              <a:t>g(</a:t>
            </a:r>
            <a:r>
              <a:rPr lang="ko-KR" altLang="en-US" dirty="0">
                <a:solidFill>
                  <a:srgbClr val="00B0F0"/>
                </a:solidFill>
              </a:rPr>
              <a:t>중력</a:t>
            </a:r>
            <a:r>
              <a:rPr lang="en-US" altLang="ko-KR" dirty="0">
                <a:solidFill>
                  <a:srgbClr val="00B0F0"/>
                </a:solidFill>
              </a:rPr>
              <a:t>)</a:t>
            </a:r>
            <a:endParaRPr lang="ko-KR" altLang="en-US" dirty="0">
              <a:solidFill>
                <a:srgbClr val="00B0F0"/>
              </a:solidFill>
            </a:endParaRPr>
          </a:p>
        </p:txBody>
      </p:sp>
      <p:sp>
        <p:nvSpPr>
          <p:cNvPr id="43" name="원호 42">
            <a:extLst>
              <a:ext uri="{FF2B5EF4-FFF2-40B4-BE49-F238E27FC236}">
                <a16:creationId xmlns:a16="http://schemas.microsoft.com/office/drawing/2014/main" id="{6BA122E9-6E35-491A-BC0D-9F1D038BF35E}"/>
              </a:ext>
            </a:extLst>
          </p:cNvPr>
          <p:cNvSpPr/>
          <p:nvPr/>
        </p:nvSpPr>
        <p:spPr>
          <a:xfrm>
            <a:off x="683554" y="4660685"/>
            <a:ext cx="1625442" cy="1502014"/>
          </a:xfrm>
          <a:prstGeom prst="arc">
            <a:avLst>
              <a:gd name="adj1" fmla="val 20513962"/>
              <a:gd name="adj2" fmla="val 0"/>
            </a:avLst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3DE635F-FBD2-48C5-8670-0DA5F1D6E36D}"/>
              </a:ext>
            </a:extLst>
          </p:cNvPr>
          <p:cNvSpPr txBox="1"/>
          <p:nvPr/>
        </p:nvSpPr>
        <p:spPr>
          <a:xfrm>
            <a:off x="2337778" y="5115674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altLang="ko-KR" dirty="0">
                <a:solidFill>
                  <a:srgbClr val="00B050"/>
                </a:solidFill>
              </a:rPr>
              <a:t>θ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68" name="원호 67">
            <a:extLst>
              <a:ext uri="{FF2B5EF4-FFF2-40B4-BE49-F238E27FC236}">
                <a16:creationId xmlns:a16="http://schemas.microsoft.com/office/drawing/2014/main" id="{573AD509-207A-4510-96F0-9CE52ABE5229}"/>
              </a:ext>
            </a:extLst>
          </p:cNvPr>
          <p:cNvSpPr/>
          <p:nvPr/>
        </p:nvSpPr>
        <p:spPr>
          <a:xfrm rot="5400000">
            <a:off x="983437" y="4282143"/>
            <a:ext cx="1625442" cy="1502014"/>
          </a:xfrm>
          <a:prstGeom prst="arc">
            <a:avLst>
              <a:gd name="adj1" fmla="val 20513962"/>
              <a:gd name="adj2" fmla="val 0"/>
            </a:avLst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6B02856-ED4D-4C02-996B-DB35A31EE4E3}"/>
              </a:ext>
            </a:extLst>
          </p:cNvPr>
          <p:cNvSpPr txBox="1"/>
          <p:nvPr/>
        </p:nvSpPr>
        <p:spPr>
          <a:xfrm>
            <a:off x="1811591" y="5859727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altLang="ko-KR" dirty="0">
                <a:solidFill>
                  <a:srgbClr val="00B050"/>
                </a:solidFill>
              </a:rPr>
              <a:t>θ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D47E43EF-C72C-46A9-86DB-5F6F84D1B6FE}"/>
              </a:ext>
            </a:extLst>
          </p:cNvPr>
          <p:cNvCxnSpPr>
            <a:cxnSpLocks/>
          </p:cNvCxnSpPr>
          <p:nvPr/>
        </p:nvCxnSpPr>
        <p:spPr>
          <a:xfrm flipV="1">
            <a:off x="903164" y="5300340"/>
            <a:ext cx="2766937" cy="15443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1C1B0CA9-9A37-4304-8E52-B9C958B09EFD}"/>
              </a:ext>
            </a:extLst>
          </p:cNvPr>
          <p:cNvSpPr txBox="1"/>
          <p:nvPr/>
        </p:nvSpPr>
        <p:spPr>
          <a:xfrm>
            <a:off x="5145936" y="4862652"/>
            <a:ext cx="431400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옆의 그림과 같이 센서가 기울었다면</a:t>
            </a:r>
            <a:r>
              <a:rPr lang="en-US" altLang="ko-KR" dirty="0"/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Z</a:t>
            </a:r>
            <a:r>
              <a:rPr lang="ko-KR" altLang="en-US" dirty="0"/>
              <a:t>축의 가속도 크기 </a:t>
            </a:r>
            <a:r>
              <a:rPr lang="en-US" altLang="ko-KR" dirty="0"/>
              <a:t>= |</a:t>
            </a:r>
            <a:r>
              <a:rPr lang="en-US" altLang="ko-KR" dirty="0" err="1"/>
              <a:t>g|cos</a:t>
            </a:r>
            <a:r>
              <a:rPr lang="en-US" altLang="ko-KR" dirty="0">
                <a:solidFill>
                  <a:srgbClr val="00B050"/>
                </a:solidFill>
              </a:rPr>
              <a:t>(</a:t>
            </a:r>
            <a:r>
              <a:rPr lang="el-GR" altLang="ko-KR" dirty="0">
                <a:solidFill>
                  <a:srgbClr val="00B050"/>
                </a:solidFill>
              </a:rPr>
              <a:t>θ</a:t>
            </a:r>
            <a:r>
              <a:rPr lang="en-US" altLang="ko-KR" dirty="0">
                <a:solidFill>
                  <a:srgbClr val="00B05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X</a:t>
            </a:r>
            <a:r>
              <a:rPr lang="ko-KR" altLang="en-US" dirty="0"/>
              <a:t>축의 가속도 크기 </a:t>
            </a:r>
            <a:r>
              <a:rPr lang="en-US" altLang="ko-KR" dirty="0"/>
              <a:t>= |</a:t>
            </a:r>
            <a:r>
              <a:rPr lang="en-US" altLang="ko-KR" dirty="0" err="1"/>
              <a:t>g|sin</a:t>
            </a:r>
            <a:r>
              <a:rPr lang="en-US" altLang="ko-KR" dirty="0">
                <a:solidFill>
                  <a:srgbClr val="00B050"/>
                </a:solidFill>
              </a:rPr>
              <a:t> (</a:t>
            </a:r>
            <a:r>
              <a:rPr lang="el-GR" altLang="ko-KR" dirty="0">
                <a:solidFill>
                  <a:srgbClr val="00B050"/>
                </a:solidFill>
              </a:rPr>
              <a:t>θ</a:t>
            </a:r>
            <a:r>
              <a:rPr lang="en-US" altLang="ko-KR" dirty="0">
                <a:solidFill>
                  <a:srgbClr val="00B05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두 축의 합은 </a:t>
            </a:r>
            <a:r>
              <a:rPr lang="en-US" altLang="ko-KR" dirty="0"/>
              <a:t>1g(9.8m/s^2)</a:t>
            </a:r>
            <a:r>
              <a:rPr lang="ko-KR" altLang="en-US" dirty="0"/>
              <a:t>이 된다</a:t>
            </a:r>
            <a:r>
              <a:rPr lang="en-US" altLang="ko-KR" dirty="0"/>
              <a:t>.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FA97F7E-916C-40F9-9226-04F0F378F4CD}"/>
              </a:ext>
            </a:extLst>
          </p:cNvPr>
          <p:cNvSpPr txBox="1"/>
          <p:nvPr/>
        </p:nvSpPr>
        <p:spPr>
          <a:xfrm>
            <a:off x="3364032" y="4990626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X’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593A44-0F09-443E-8E70-58E982B1781F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9465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F34F52-4FEE-4273-9102-403C775D3118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AC82F0-FD73-4B88-B0D6-629DB6F2AD9B}"/>
              </a:ext>
            </a:extLst>
          </p:cNvPr>
          <p:cNvSpPr txBox="1"/>
          <p:nvPr/>
        </p:nvSpPr>
        <p:spPr>
          <a:xfrm>
            <a:off x="599768" y="1401719"/>
            <a:ext cx="37192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회전하는 물체의 각속도를 측정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자이로</a:t>
            </a:r>
            <a:r>
              <a:rPr lang="ko-KR" altLang="en-US" dirty="0"/>
              <a:t> 센서의 출력은 </a:t>
            </a:r>
            <a:r>
              <a:rPr lang="en-US" altLang="ko-KR" dirty="0"/>
              <a:t>“</a:t>
            </a:r>
            <a:r>
              <a:rPr lang="ko-KR" altLang="en-US" dirty="0"/>
              <a:t>각속도</a:t>
            </a:r>
            <a:r>
              <a:rPr lang="en-US" altLang="ko-KR" dirty="0"/>
              <a:t>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자이로</a:t>
            </a:r>
            <a:r>
              <a:rPr lang="ko-KR" altLang="en-US" dirty="0"/>
              <a:t> 센서의 원리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985FF8-594B-468C-8210-2FB7E931A0AB}"/>
              </a:ext>
            </a:extLst>
          </p:cNvPr>
          <p:cNvSpPr txBox="1"/>
          <p:nvPr/>
        </p:nvSpPr>
        <p:spPr>
          <a:xfrm>
            <a:off x="599768" y="1032387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err="1"/>
              <a:t>자이로</a:t>
            </a:r>
            <a:r>
              <a:rPr lang="ko-KR" altLang="en-US" b="1" dirty="0"/>
              <a:t> </a:t>
            </a:r>
            <a:r>
              <a:rPr lang="ko-KR" altLang="en-US" b="1" dirty="0" err="1"/>
              <a:t>센서란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F980B8-4F66-454F-8D28-41ADA2161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57" y="2721745"/>
            <a:ext cx="4037233" cy="233262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93BFBAE-A247-49DE-90EA-CF6D8DFB7B78}"/>
                  </a:ext>
                </a:extLst>
              </p:cNvPr>
              <p:cNvSpPr txBox="1"/>
              <p:nvPr/>
            </p:nvSpPr>
            <p:spPr>
              <a:xfrm>
                <a:off x="4668264" y="2725098"/>
                <a:ext cx="6041782" cy="12038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/>
                  <a:t>*</a:t>
                </a:r>
                <a:r>
                  <a:rPr lang="ko-KR" altLang="en-US" sz="1200" dirty="0"/>
                  <a:t>기본 원리 </a:t>
                </a:r>
                <a:r>
                  <a:rPr lang="en-US" altLang="ko-KR" sz="1200" dirty="0"/>
                  <a:t>: </a:t>
                </a:r>
                <a:r>
                  <a:rPr lang="ko-KR" altLang="en-US" sz="1200" dirty="0">
                    <a:solidFill>
                      <a:srgbClr val="FF0000"/>
                    </a:solidFill>
                  </a:rPr>
                  <a:t>뉴턴의 제 </a:t>
                </a:r>
                <a:r>
                  <a:rPr lang="en-US" altLang="ko-KR" sz="1200" dirty="0">
                    <a:solidFill>
                      <a:srgbClr val="FF0000"/>
                    </a:solidFill>
                  </a:rPr>
                  <a:t>2</a:t>
                </a:r>
                <a:r>
                  <a:rPr lang="ko-KR" altLang="en-US" sz="1200" dirty="0">
                    <a:solidFill>
                      <a:srgbClr val="FF0000"/>
                    </a:solidFill>
                  </a:rPr>
                  <a:t>법칙</a:t>
                </a:r>
                <a:r>
                  <a:rPr lang="en-US" altLang="ko-KR" sz="1200" dirty="0">
                    <a:solidFill>
                      <a:srgbClr val="FF0000"/>
                    </a:solidFill>
                  </a:rPr>
                  <a:t>(F=ma), </a:t>
                </a:r>
                <a:r>
                  <a:rPr lang="ko-KR" altLang="en-US" sz="1200" dirty="0" err="1">
                    <a:solidFill>
                      <a:srgbClr val="FF0000"/>
                    </a:solidFill>
                  </a:rPr>
                  <a:t>코리올리</a:t>
                </a:r>
                <a:r>
                  <a:rPr lang="ko-KR" altLang="en-US" sz="1200" dirty="0">
                    <a:solidFill>
                      <a:srgbClr val="FF0000"/>
                    </a:solidFill>
                  </a:rPr>
                  <a:t> 효과</a:t>
                </a:r>
                <a:endParaRPr lang="en-US" altLang="ko-KR" sz="1200" dirty="0">
                  <a:solidFill>
                    <a:srgbClr val="FF0000"/>
                  </a:solidFill>
                </a:endParaRPr>
              </a:p>
              <a:p>
                <a:pPr marL="171450" indent="-1714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𝑐𝑜𝑟</m:t>
                        </m:r>
                      </m:sub>
                    </m:sSub>
                  </m:oMath>
                </a14:m>
                <a:r>
                  <a:rPr lang="en-US" altLang="ko-KR" sz="1200" dirty="0"/>
                  <a:t> : </a:t>
                </a:r>
                <a:r>
                  <a:rPr lang="ko-KR" altLang="en-US" sz="1200" dirty="0" err="1"/>
                  <a:t>코리올리</a:t>
                </a:r>
                <a:r>
                  <a:rPr lang="ko-KR" altLang="en-US" sz="1200" dirty="0"/>
                  <a:t> 가속도</a:t>
                </a:r>
                <a:endParaRPr lang="en-US" altLang="ko-KR" sz="1200" dirty="0"/>
              </a:p>
              <a:p>
                <a:pPr marL="171450" indent="-171450">
                  <a:buFontTx/>
                  <a:buChar char="-"/>
                </a:pPr>
                <a:r>
                  <a:rPr lang="en-US" altLang="ko-KR" sz="1200" dirty="0"/>
                  <a:t>Z</a:t>
                </a:r>
                <a:r>
                  <a:rPr lang="ko-KR" altLang="en-US" sz="1200" dirty="0"/>
                  <a:t>축으로 </a:t>
                </a:r>
                <a:r>
                  <a:rPr lang="ko-KR" altLang="en-US" sz="1200" dirty="0" err="1"/>
                  <a:t>회전시</a:t>
                </a:r>
                <a:r>
                  <a:rPr lang="ko-KR" altLang="en-US" sz="1200" dirty="0"/>
                  <a:t> 물체가 </a:t>
                </a:r>
                <a:r>
                  <a:rPr lang="en-US" altLang="ko-KR" sz="1200" dirty="0"/>
                  <a:t>V</a:t>
                </a:r>
                <a:r>
                  <a:rPr lang="ko-KR" altLang="en-US" sz="1200" dirty="0"/>
                  <a:t>의 속도로 </a:t>
                </a:r>
                <a:r>
                  <a:rPr lang="en-US" altLang="ko-KR" sz="1200" dirty="0"/>
                  <a:t>X</a:t>
                </a:r>
                <a:r>
                  <a:rPr lang="ko-KR" altLang="en-US" sz="1200" dirty="0"/>
                  <a:t>축으로 이동하면</a:t>
                </a:r>
                <a:r>
                  <a:rPr lang="en-US" altLang="ko-KR" sz="1200" dirty="0"/>
                  <a:t>, </a:t>
                </a:r>
                <a:br>
                  <a:rPr lang="en-US" altLang="ko-KR" sz="1200" dirty="0"/>
                </a:br>
                <a:r>
                  <a:rPr lang="ko-KR" altLang="en-US" sz="1200" dirty="0" err="1"/>
                  <a:t>코리올리</a:t>
                </a:r>
                <a:r>
                  <a:rPr lang="ko-KR" altLang="en-US" sz="1200" dirty="0"/>
                  <a:t> 힘에 의해 </a:t>
                </a:r>
                <a:r>
                  <a:rPr lang="ko-KR" altLang="en-US" sz="1200" dirty="0" err="1"/>
                  <a:t>코리올리</a:t>
                </a:r>
                <a:r>
                  <a:rPr lang="ko-KR" altLang="en-US" sz="1200" dirty="0"/>
                  <a:t> 가속도는 </a:t>
                </a:r>
                <a:r>
                  <a:rPr lang="en-US" altLang="ko-KR" sz="1200" dirty="0"/>
                  <a:t>Y</a:t>
                </a:r>
                <a:r>
                  <a:rPr lang="ko-KR" altLang="en-US" sz="1200" dirty="0"/>
                  <a:t>축으로 발생한다</a:t>
                </a:r>
                <a:r>
                  <a:rPr lang="en-US" altLang="ko-KR" sz="1200" dirty="0"/>
                  <a:t>.</a:t>
                </a:r>
              </a:p>
              <a:p>
                <a:pPr marL="171450" indent="-171450">
                  <a:buFontTx/>
                  <a:buChar char="-"/>
                </a:pPr>
                <a:r>
                  <a:rPr lang="en-US" altLang="ko-KR" sz="1200" dirty="0"/>
                  <a:t>Ω : </a:t>
                </a:r>
                <a:r>
                  <a:rPr lang="ko-KR" altLang="en-US" sz="1200" dirty="0"/>
                  <a:t>회전계의 각속도</a:t>
                </a:r>
                <a:endParaRPr lang="en-US" altLang="ko-KR" sz="1200" dirty="0"/>
              </a:p>
              <a:p>
                <a:pPr marL="171450" indent="-171450">
                  <a:buFontTx/>
                  <a:buChar char="-"/>
                </a:pPr>
                <a:r>
                  <a:rPr lang="en-US" altLang="ko-KR" sz="1200" dirty="0"/>
                  <a:t>F=ma</a:t>
                </a:r>
                <a:r>
                  <a:rPr lang="ko-KR" altLang="en-US" sz="1200" dirty="0"/>
                  <a:t>에 의해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𝑐𝑜𝑟</m:t>
                        </m:r>
                      </m:sub>
                    </m:sSub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m:rPr>
                        <m:sty m:val="p"/>
                      </m:rPr>
                      <a:rPr lang="el-GR" altLang="ko-KR" sz="1200" b="0" i="1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ko-KR" altLang="en-US" sz="1200" i="1">
                        <a:latin typeface="Cambria Math" panose="02040503050406030204" pitchFamily="18" charset="0"/>
                      </a:rPr>
                      <m:t>에</m:t>
                    </m:r>
                  </m:oMath>
                </a14:m>
                <a:r>
                  <a:rPr lang="ko-KR" altLang="en-US" sz="1200" dirty="0"/>
                  <a:t>서 </a:t>
                </a:r>
                <a:r>
                  <a:rPr lang="en-US" altLang="ko-KR" sz="1200" dirty="0"/>
                  <a:t>2, m, V</a:t>
                </a:r>
                <a:r>
                  <a:rPr lang="ko-KR" altLang="en-US" sz="1200" dirty="0"/>
                  <a:t>가 일정하므로 </a:t>
                </a:r>
                <a:r>
                  <a:rPr lang="ko-KR" altLang="en-US" sz="1200" dirty="0" err="1"/>
                  <a:t>코리올리</a:t>
                </a:r>
                <a:r>
                  <a:rPr lang="ko-KR" altLang="en-US" sz="1200" dirty="0"/>
                  <a:t> 힘은 각속도와 비례</a:t>
                </a:r>
                <a:endParaRPr lang="en-US" altLang="ko-KR" sz="1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93BFBAE-A247-49DE-90EA-CF6D8DFB7B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8264" y="2725098"/>
                <a:ext cx="6041782" cy="1203856"/>
              </a:xfrm>
              <a:prstGeom prst="rect">
                <a:avLst/>
              </a:prstGeom>
              <a:blipFill>
                <a:blip r:embed="rId4"/>
                <a:stretch>
                  <a:fillRect l="-202" b="-404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F5D74BBE-FB65-4221-866E-F1A7BD695EFD}"/>
              </a:ext>
            </a:extLst>
          </p:cNvPr>
          <p:cNvSpPr txBox="1"/>
          <p:nvPr/>
        </p:nvSpPr>
        <p:spPr>
          <a:xfrm>
            <a:off x="4668264" y="4054258"/>
            <a:ext cx="283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* </a:t>
            </a:r>
            <a:r>
              <a:rPr lang="ko-KR" altLang="en-US" sz="1200" dirty="0" err="1"/>
              <a:t>코리올리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효과란</a:t>
            </a:r>
            <a:r>
              <a:rPr lang="en-US" altLang="ko-KR" sz="1200" dirty="0"/>
              <a:t>?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회전하는 계에서 느껴지는 </a:t>
            </a:r>
            <a:r>
              <a:rPr lang="en-US" altLang="ko-KR" sz="1200" dirty="0"/>
              <a:t>“</a:t>
            </a:r>
            <a:r>
              <a:rPr lang="ko-KR" altLang="en-US" sz="1200" dirty="0" err="1"/>
              <a:t>관성력</a:t>
            </a:r>
            <a:r>
              <a:rPr lang="en-US" altLang="ko-KR" sz="1200" dirty="0"/>
              <a:t>＂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02948B-A8E5-4481-9932-F680F2C7CC04}"/>
              </a:ext>
            </a:extLst>
          </p:cNvPr>
          <p:cNvSpPr txBox="1"/>
          <p:nvPr/>
        </p:nvSpPr>
        <p:spPr>
          <a:xfrm>
            <a:off x="599768" y="5179673"/>
            <a:ext cx="3058722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200" dirty="0"/>
              <a:t>*</a:t>
            </a:r>
            <a:r>
              <a:rPr lang="ko-KR" altLang="en-US" sz="1200" dirty="0"/>
              <a:t>그림 출처 </a:t>
            </a:r>
            <a:r>
              <a:rPr lang="en-US" altLang="ko-KR" sz="1200" dirty="0"/>
              <a:t>: </a:t>
            </a:r>
            <a:r>
              <a:rPr lang="ko-KR" altLang="en-US" sz="1200" dirty="0"/>
              <a:t>https://ibmhdd.tistory.com/3</a:t>
            </a:r>
          </a:p>
        </p:txBody>
      </p:sp>
    </p:spTree>
    <p:extLst>
      <p:ext uri="{BB962C8B-B14F-4D97-AF65-F5344CB8AC3E}">
        <p14:creationId xmlns:p14="http://schemas.microsoft.com/office/powerpoint/2010/main" val="1801831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F34F52-4FEE-4273-9102-403C775D3118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BAC82F0-FD73-4B88-B0D6-629DB6F2AD9B}"/>
                  </a:ext>
                </a:extLst>
              </p:cNvPr>
              <p:cNvSpPr txBox="1"/>
              <p:nvPr/>
            </p:nvSpPr>
            <p:spPr>
              <a:xfrm>
                <a:off x="599768" y="1401719"/>
                <a:ext cx="9366667" cy="10524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/>
                  <a:t>단위 </a:t>
                </a:r>
                <a:r>
                  <a:rPr lang="en-US" altLang="ko-KR" dirty="0"/>
                  <a:t>: °/s(DPS : Degree Per Second)</a:t>
                </a:r>
                <a:r>
                  <a:rPr lang="ko-KR" altLang="en-US" dirty="0"/>
                  <a:t>이며</a:t>
                </a:r>
                <a:r>
                  <a:rPr lang="en-US" altLang="ko-KR" dirty="0"/>
                  <a:t>, x, y, z</a:t>
                </a:r>
                <a:r>
                  <a:rPr lang="ko-KR" altLang="en-US" dirty="0"/>
                  <a:t>축에 대한 각속도</a:t>
                </a:r>
                <a:endParaRPr lang="en-US" altLang="ko-K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/>
                  <a:t>각속도 </a:t>
                </a:r>
                <a:r>
                  <a:rPr lang="en-US" altLang="ko-KR" dirty="0"/>
                  <a:t>ω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l-GR" altLang="ko-KR" i="1" smtClean="0">
                            <a:latin typeface="Cambria Math" panose="02040503050406030204" pitchFamily="18" charset="0"/>
                          </a:rPr>
                          <m:t>θ</m:t>
                        </m:r>
                      </m:num>
                      <m:den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endParaRPr lang="en-US" altLang="ko-K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 err="1"/>
                  <a:t>자이로센서로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부터</a:t>
                </a:r>
                <a:r>
                  <a:rPr lang="ko-KR" altLang="en-US" dirty="0"/>
                  <a:t> 각도를 얻기 위해서 센서출력을 </a:t>
                </a:r>
                <a:r>
                  <a:rPr lang="en-US" altLang="ko-KR" dirty="0"/>
                  <a:t>“</a:t>
                </a:r>
                <a:r>
                  <a:rPr lang="ko-KR" altLang="en-US" dirty="0"/>
                  <a:t>적분</a:t>
                </a:r>
                <a:r>
                  <a:rPr lang="en-US" altLang="ko-KR" dirty="0"/>
                  <a:t>”</a:t>
                </a:r>
                <a:r>
                  <a:rPr lang="ko-KR" altLang="en-US" dirty="0"/>
                  <a:t>하여 각도 값을 얻어야 한다</a:t>
                </a:r>
                <a:r>
                  <a:rPr lang="en-US" altLang="ko-KR" dirty="0"/>
                  <a:t>.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BAC82F0-FD73-4B88-B0D6-629DB6F2AD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768" y="1401719"/>
                <a:ext cx="9366667" cy="1052468"/>
              </a:xfrm>
              <a:prstGeom prst="rect">
                <a:avLst/>
              </a:prstGeom>
              <a:blipFill>
                <a:blip r:embed="rId3"/>
                <a:stretch>
                  <a:fillRect l="-390" t="-3468" b="-809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35985FF8-594B-468C-8210-2FB7E931A0AB}"/>
              </a:ext>
            </a:extLst>
          </p:cNvPr>
          <p:cNvSpPr txBox="1"/>
          <p:nvPr/>
        </p:nvSpPr>
        <p:spPr>
          <a:xfrm>
            <a:off x="599768" y="1032387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err="1"/>
              <a:t>자이로</a:t>
            </a:r>
            <a:r>
              <a:rPr lang="ko-KR" altLang="en-US" dirty="0"/>
              <a:t> </a:t>
            </a:r>
            <a:r>
              <a:rPr lang="ko-KR" altLang="en-US" dirty="0" err="1"/>
              <a:t>센서란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39D96E-107D-4F26-94FD-F03C4A6370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2945" y="3267312"/>
            <a:ext cx="4713855" cy="260430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D8B2996-D725-4232-9144-536647B3B8B1}"/>
              </a:ext>
            </a:extLst>
          </p:cNvPr>
          <p:cNvSpPr txBox="1"/>
          <p:nvPr/>
        </p:nvSpPr>
        <p:spPr>
          <a:xfrm>
            <a:off x="163978" y="6684739"/>
            <a:ext cx="8900193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000" dirty="0">
                <a:latin typeface="+mn-ea"/>
              </a:rPr>
              <a:t>*</a:t>
            </a:r>
            <a:r>
              <a:rPr lang="ko-KR" altLang="en-US" sz="1000" dirty="0">
                <a:latin typeface="+mn-ea"/>
              </a:rPr>
              <a:t>그림 출처 </a:t>
            </a:r>
            <a:r>
              <a:rPr lang="en-US" altLang="ko-KR" sz="1000" dirty="0">
                <a:latin typeface="+mn-ea"/>
              </a:rPr>
              <a:t>: </a:t>
            </a:r>
            <a:r>
              <a:rPr lang="ko-KR" altLang="en-US" sz="1000" dirty="0">
                <a:latin typeface="+mn-ea"/>
              </a:rPr>
              <a:t>https://m.blog.naver.com/PostView.nhn?blogId=lagrange0115&amp;logNo=220767476955&amp;proxyReferer=https:%2F%2Fwww.google.com%2F</a:t>
            </a:r>
          </a:p>
        </p:txBody>
      </p:sp>
    </p:spTree>
    <p:extLst>
      <p:ext uri="{BB962C8B-B14F-4D97-AF65-F5344CB8AC3E}">
        <p14:creationId xmlns:p14="http://schemas.microsoft.com/office/powerpoint/2010/main" val="14472458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EB8684D-6E22-4C61-B2BE-9FD1A5CBD178}"/>
              </a:ext>
            </a:extLst>
          </p:cNvPr>
          <p:cNvGrpSpPr/>
          <p:nvPr/>
        </p:nvGrpSpPr>
        <p:grpSpPr>
          <a:xfrm>
            <a:off x="327549" y="1835174"/>
            <a:ext cx="10195308" cy="4916109"/>
            <a:chOff x="327549" y="1612269"/>
            <a:chExt cx="10195308" cy="488641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07579F5-4B4D-4A52-BD0F-54211BE80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1277" y="1685966"/>
              <a:ext cx="5073649" cy="1912639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4F560DBE-E276-4526-9EE5-6EE0D5818B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7549" y="4203154"/>
              <a:ext cx="4340715" cy="2105025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DADA24A-AF4A-4A39-99C2-58928D213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6093" y="4203154"/>
              <a:ext cx="5073649" cy="229552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DEE3C8B-633F-45DD-BC1E-87F7375C51C9}"/>
                </a:ext>
              </a:extLst>
            </p:cNvPr>
            <p:cNvSpPr txBox="1"/>
            <p:nvPr/>
          </p:nvSpPr>
          <p:spPr>
            <a:xfrm>
              <a:off x="986293" y="3779837"/>
              <a:ext cx="27446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MPU6050</a:t>
              </a:r>
              <a:r>
                <a:rPr lang="ko-KR" altLang="en-US" dirty="0">
                  <a:solidFill>
                    <a:srgbClr val="FF0000"/>
                  </a:solidFill>
                </a:rPr>
                <a:t>에 데이터 쓰기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42DE129-654C-461A-BA54-A2F9F62A1D4A}"/>
                </a:ext>
              </a:extLst>
            </p:cNvPr>
            <p:cNvSpPr txBox="1"/>
            <p:nvPr/>
          </p:nvSpPr>
          <p:spPr>
            <a:xfrm>
              <a:off x="5683461" y="3793919"/>
              <a:ext cx="3518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>
                  <a:solidFill>
                    <a:srgbClr val="00B0F0"/>
                  </a:solidFill>
                </a:rPr>
                <a:t>MPU6050</a:t>
              </a:r>
              <a:r>
                <a:rPr lang="ko-KR" altLang="en-US" dirty="0">
                  <a:solidFill>
                    <a:srgbClr val="00B0F0"/>
                  </a:solidFill>
                </a:rPr>
                <a:t>으로 부터 데이터 읽기</a:t>
              </a: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C9C6080-B07C-4A29-98ED-D023F80D4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623609" y="2330133"/>
              <a:ext cx="4899248" cy="783067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C496EF6-C4DE-4D62-BDBC-0F3215287573}"/>
                </a:ext>
              </a:extLst>
            </p:cNvPr>
            <p:cNvSpPr/>
            <p:nvPr/>
          </p:nvSpPr>
          <p:spPr>
            <a:xfrm>
              <a:off x="3048101" y="2704978"/>
              <a:ext cx="1091280" cy="293861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63C8AC3-3663-4214-B22D-27C855E6E162}"/>
                </a:ext>
              </a:extLst>
            </p:cNvPr>
            <p:cNvSpPr/>
            <p:nvPr/>
          </p:nvSpPr>
          <p:spPr>
            <a:xfrm>
              <a:off x="5643273" y="2411117"/>
              <a:ext cx="3461397" cy="469735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4643143-D4FF-4063-9B1C-EBAF177F71DA}"/>
                </a:ext>
              </a:extLst>
            </p:cNvPr>
            <p:cNvSpPr/>
            <p:nvPr/>
          </p:nvSpPr>
          <p:spPr>
            <a:xfrm>
              <a:off x="1125895" y="4606787"/>
              <a:ext cx="496428" cy="293861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69F0BC-D1E4-492E-9AD9-00D9CADFA137}"/>
                </a:ext>
              </a:extLst>
            </p:cNvPr>
            <p:cNvSpPr txBox="1"/>
            <p:nvPr/>
          </p:nvSpPr>
          <p:spPr>
            <a:xfrm>
              <a:off x="5652324" y="1612269"/>
              <a:ext cx="481253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C000"/>
                  </a:solidFill>
                </a:rPr>
                <a:t>* AD0</a:t>
              </a:r>
              <a:r>
                <a:rPr lang="ko-KR" altLang="en-US" dirty="0">
                  <a:solidFill>
                    <a:srgbClr val="FFC000"/>
                  </a:solidFill>
                </a:rPr>
                <a:t>핀에 </a:t>
              </a:r>
              <a:r>
                <a:rPr lang="en-US" altLang="ko-KR" dirty="0">
                  <a:solidFill>
                    <a:srgbClr val="FFC000"/>
                  </a:solidFill>
                </a:rPr>
                <a:t>VDD or GND</a:t>
              </a:r>
              <a:r>
                <a:rPr lang="ko-KR" altLang="en-US" dirty="0">
                  <a:solidFill>
                    <a:srgbClr val="FFC000"/>
                  </a:solidFill>
                </a:rPr>
                <a:t>에 따라 </a:t>
              </a:r>
              <a:r>
                <a:rPr lang="en-US" altLang="ko-KR" dirty="0">
                  <a:solidFill>
                    <a:srgbClr val="FFC000"/>
                  </a:solidFill>
                </a:rPr>
                <a:t>MPU6050</a:t>
              </a:r>
              <a:r>
                <a:rPr lang="ko-KR" altLang="en-US" dirty="0">
                  <a:solidFill>
                    <a:srgbClr val="FFC000"/>
                  </a:solidFill>
                </a:rPr>
                <a:t>의</a:t>
              </a:r>
              <a:endParaRPr lang="en-US" altLang="ko-KR" dirty="0">
                <a:solidFill>
                  <a:srgbClr val="FFC000"/>
                </a:solidFill>
              </a:endParaRPr>
            </a:p>
            <a:p>
              <a:r>
                <a:rPr lang="en-US" altLang="ko-KR" dirty="0">
                  <a:solidFill>
                    <a:srgbClr val="FFC000"/>
                  </a:solidFill>
                </a:rPr>
                <a:t>  I2C Address</a:t>
              </a:r>
              <a:r>
                <a:rPr lang="ko-KR" altLang="en-US" dirty="0">
                  <a:solidFill>
                    <a:srgbClr val="FFC000"/>
                  </a:solidFill>
                </a:rPr>
                <a:t>가 다르다</a:t>
              </a:r>
              <a:r>
                <a:rPr lang="en-US" altLang="ko-KR" dirty="0">
                  <a:solidFill>
                    <a:srgbClr val="FFC000"/>
                  </a:solidFill>
                </a:rPr>
                <a:t>.</a:t>
              </a:r>
              <a:endParaRPr lang="ko-KR" altLang="en-US" dirty="0">
                <a:solidFill>
                  <a:srgbClr val="FFC000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8345B3F-24FF-4077-A00A-E3F986270B68}"/>
              </a:ext>
            </a:extLst>
          </p:cNvPr>
          <p:cNvSpPr txBox="1"/>
          <p:nvPr/>
        </p:nvSpPr>
        <p:spPr>
          <a:xfrm>
            <a:off x="599768" y="1393500"/>
            <a:ext cx="479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I2C</a:t>
            </a:r>
            <a:r>
              <a:rPr lang="ko-KR" altLang="en-US" dirty="0"/>
              <a:t>인터페이스와 프로토콜은 아래와 같다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B9148F-C712-4DED-B3FC-BA2A2BB73D1C}"/>
              </a:ext>
            </a:extLst>
          </p:cNvPr>
          <p:cNvSpPr txBox="1"/>
          <p:nvPr/>
        </p:nvSpPr>
        <p:spPr>
          <a:xfrm>
            <a:off x="599768" y="1032387"/>
            <a:ext cx="3209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MPU6050 I2C </a:t>
            </a:r>
            <a:r>
              <a:rPr lang="ko-KR" altLang="en-US" b="1" dirty="0"/>
              <a:t>인터페이스</a:t>
            </a:r>
          </a:p>
        </p:txBody>
      </p:sp>
    </p:spTree>
    <p:extLst>
      <p:ext uri="{BB962C8B-B14F-4D97-AF65-F5344CB8AC3E}">
        <p14:creationId xmlns:p14="http://schemas.microsoft.com/office/powerpoint/2010/main" val="1928485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B02B6-F401-4703-B502-8D711A205339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3ED76C-2C12-4C58-B43E-36933F3DF292}"/>
              </a:ext>
            </a:extLst>
          </p:cNvPr>
          <p:cNvSpPr txBox="1"/>
          <p:nvPr/>
        </p:nvSpPr>
        <p:spPr>
          <a:xfrm>
            <a:off x="599768" y="1032387"/>
            <a:ext cx="3086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MPU6050 Register</a:t>
            </a:r>
            <a:r>
              <a:rPr lang="ko-KR" altLang="en-US" b="1" dirty="0"/>
              <a:t> </a:t>
            </a:r>
            <a:r>
              <a:rPr lang="en-US" altLang="ko-KR" b="1" dirty="0"/>
              <a:t>Map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951FD1-9A06-467D-A043-C8AB4FA686D2}"/>
              </a:ext>
            </a:extLst>
          </p:cNvPr>
          <p:cNvSpPr txBox="1"/>
          <p:nvPr/>
        </p:nvSpPr>
        <p:spPr>
          <a:xfrm>
            <a:off x="599768" y="1393500"/>
            <a:ext cx="3621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Power Management1 Register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C6DB2E-17D3-4399-86F4-B6C8C59F3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8" y="1895109"/>
            <a:ext cx="5679406" cy="11719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09C8CA-9194-44AB-96B7-818248E2286A}"/>
              </a:ext>
            </a:extLst>
          </p:cNvPr>
          <p:cNvSpPr txBox="1"/>
          <p:nvPr/>
        </p:nvSpPr>
        <p:spPr>
          <a:xfrm>
            <a:off x="599768" y="3407647"/>
            <a:ext cx="89330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우선 센서를 사용하기 위해</a:t>
            </a:r>
            <a:r>
              <a:rPr lang="en-US" altLang="ko-KR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데이터시트 </a:t>
            </a:r>
            <a:r>
              <a:rPr lang="en-US" altLang="ko-KR" dirty="0"/>
              <a:t>9</a:t>
            </a:r>
            <a:r>
              <a:rPr lang="ko-KR" altLang="en-US" dirty="0"/>
              <a:t>페이지에 센서에 전원이 인가되면 센서는 </a:t>
            </a:r>
            <a:r>
              <a:rPr lang="en-US" altLang="ko-KR" dirty="0"/>
              <a:t>“</a:t>
            </a:r>
            <a:r>
              <a:rPr lang="ko-KR" altLang="en-US" dirty="0"/>
              <a:t>슬립모드</a:t>
            </a:r>
            <a:r>
              <a:rPr lang="en-US" altLang="ko-KR" dirty="0"/>
              <a:t>”</a:t>
            </a:r>
            <a:r>
              <a:rPr lang="ko-KR" altLang="en-US" dirty="0"/>
              <a:t>로 들어간다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 슬립모드를 해제하기 위해 </a:t>
            </a:r>
            <a:r>
              <a:rPr lang="en-US" altLang="ko-KR" dirty="0"/>
              <a:t>Power Management1</a:t>
            </a:r>
            <a:r>
              <a:rPr lang="ko-KR" altLang="en-US" dirty="0"/>
              <a:t>의 </a:t>
            </a:r>
            <a:r>
              <a:rPr lang="en-US" altLang="ko-KR" dirty="0"/>
              <a:t>bit6</a:t>
            </a:r>
            <a:r>
              <a:rPr lang="ko-KR" altLang="en-US" dirty="0"/>
              <a:t>을 </a:t>
            </a:r>
            <a:r>
              <a:rPr lang="en-US" altLang="ko-KR" dirty="0"/>
              <a:t>0</a:t>
            </a:r>
            <a:r>
              <a:rPr lang="ko-KR" altLang="en-US" dirty="0"/>
              <a:t>으로</a:t>
            </a:r>
            <a:r>
              <a:rPr lang="en-US" altLang="ko-KR" dirty="0"/>
              <a:t> </a:t>
            </a:r>
            <a:r>
              <a:rPr lang="ko-KR" altLang="en-US" dirty="0" err="1"/>
              <a:t>설정해야한다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7F0C3DD-4795-41E7-916C-D5955E0206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55" y="3067050"/>
            <a:ext cx="4358481" cy="3405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F94F31-A406-4EBD-B841-2B141931FA03}"/>
              </a:ext>
            </a:extLst>
          </p:cNvPr>
          <p:cNvSpPr txBox="1"/>
          <p:nvPr/>
        </p:nvSpPr>
        <p:spPr>
          <a:xfrm>
            <a:off x="599767" y="4339191"/>
            <a:ext cx="61686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센서의 샘플링을 위한 </a:t>
            </a:r>
            <a:r>
              <a:rPr lang="ko-KR" altLang="en-US" dirty="0" err="1"/>
              <a:t>클럭소스를</a:t>
            </a:r>
            <a:r>
              <a:rPr lang="ko-KR" altLang="en-US" dirty="0"/>
              <a:t> 선택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Bit0~2</a:t>
            </a:r>
            <a:r>
              <a:rPr lang="ko-KR" altLang="en-US" dirty="0"/>
              <a:t>를 설정</a:t>
            </a:r>
            <a:r>
              <a:rPr lang="en-US" altLang="ko-KR" dirty="0"/>
              <a:t>, </a:t>
            </a:r>
            <a:r>
              <a:rPr lang="ko-KR" altLang="en-US" dirty="0"/>
              <a:t>아래와 같이 </a:t>
            </a:r>
            <a:r>
              <a:rPr lang="ko-KR" altLang="en-US" dirty="0" err="1"/>
              <a:t>클럭소스를</a:t>
            </a:r>
            <a:r>
              <a:rPr lang="ko-KR" altLang="en-US" dirty="0"/>
              <a:t> 선택할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32E4906-9556-4CDA-948D-781802C29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767" y="5056932"/>
            <a:ext cx="3495368" cy="175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366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B02B6-F401-4703-B502-8D711A205339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3ED76C-2C12-4C58-B43E-36933F3DF292}"/>
              </a:ext>
            </a:extLst>
          </p:cNvPr>
          <p:cNvSpPr txBox="1"/>
          <p:nvPr/>
        </p:nvSpPr>
        <p:spPr>
          <a:xfrm>
            <a:off x="599768" y="1032387"/>
            <a:ext cx="3086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MPU6050 Register</a:t>
            </a:r>
            <a:r>
              <a:rPr lang="ko-KR" altLang="en-US" b="1" dirty="0"/>
              <a:t> </a:t>
            </a:r>
            <a:r>
              <a:rPr lang="en-US" altLang="ko-KR" b="1" dirty="0"/>
              <a:t>Map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951FD1-9A06-467D-A043-C8AB4FA686D2}"/>
              </a:ext>
            </a:extLst>
          </p:cNvPr>
          <p:cNvSpPr txBox="1"/>
          <p:nvPr/>
        </p:nvSpPr>
        <p:spPr>
          <a:xfrm>
            <a:off x="599768" y="1393500"/>
            <a:ext cx="2819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Configuration Register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9C8CA-9194-44AB-96B7-818248E2286A}"/>
              </a:ext>
            </a:extLst>
          </p:cNvPr>
          <p:cNvSpPr txBox="1"/>
          <p:nvPr/>
        </p:nvSpPr>
        <p:spPr>
          <a:xfrm>
            <a:off x="599768" y="3127438"/>
            <a:ext cx="5431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내부 디지털 </a:t>
            </a:r>
            <a:r>
              <a:rPr lang="ko-KR" altLang="en-US" dirty="0" err="1"/>
              <a:t>저역통과</a:t>
            </a:r>
            <a:r>
              <a:rPr lang="ko-KR" altLang="en-US" dirty="0"/>
              <a:t> 필터 설정을 해줄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B3D5BC4-5325-402D-B655-F50BBFECE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7" y="1782910"/>
            <a:ext cx="6482393" cy="121272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62BBA91-D209-43D6-B912-53F1F22D4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68" y="3779836"/>
            <a:ext cx="6482392" cy="24702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1494580-2D42-4675-9EF8-676CF99B7414}"/>
              </a:ext>
            </a:extLst>
          </p:cNvPr>
          <p:cNvSpPr txBox="1"/>
          <p:nvPr/>
        </p:nvSpPr>
        <p:spPr>
          <a:xfrm>
            <a:off x="599767" y="6271850"/>
            <a:ext cx="7180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8</a:t>
            </a:r>
            <a:r>
              <a:rPr lang="ko-KR" altLang="en-US" dirty="0"/>
              <a:t>가지의 설정을 할 수 있고</a:t>
            </a:r>
            <a:r>
              <a:rPr lang="en-US" altLang="ko-KR" dirty="0"/>
              <a:t>, 0</a:t>
            </a:r>
            <a:r>
              <a:rPr lang="ko-KR" altLang="en-US" dirty="0"/>
              <a:t>을 선택하면 </a:t>
            </a:r>
            <a:r>
              <a:rPr lang="en-US" altLang="ko-KR" dirty="0"/>
              <a:t>DLPF</a:t>
            </a:r>
            <a:r>
              <a:rPr lang="ko-KR" altLang="en-US" dirty="0"/>
              <a:t>를 </a:t>
            </a:r>
            <a:r>
              <a:rPr lang="en-US" altLang="ko-KR" dirty="0"/>
              <a:t>Disable</a:t>
            </a:r>
            <a:r>
              <a:rPr lang="ko-KR" altLang="en-US" dirty="0"/>
              <a:t>하는 것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3636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DF61AF-C862-4759-BDB6-A169F6091777}"/>
              </a:ext>
            </a:extLst>
          </p:cNvPr>
          <p:cNvSpPr txBox="1"/>
          <p:nvPr/>
        </p:nvSpPr>
        <p:spPr>
          <a:xfrm>
            <a:off x="530942" y="835742"/>
            <a:ext cx="2452916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개요</a:t>
            </a:r>
            <a:br>
              <a:rPr lang="en-US" altLang="ko-KR" sz="2400" dirty="0">
                <a:latin typeface="+mn-ea"/>
              </a:rPr>
            </a:br>
            <a:endParaRPr lang="en-US" altLang="ko-KR" sz="24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시스템 구성</a:t>
            </a:r>
            <a:endParaRPr lang="en-US" altLang="ko-KR" sz="24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ko-KR" sz="24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ko-KR" sz="2400" dirty="0">
                <a:latin typeface="+mn-ea"/>
              </a:rPr>
              <a:t>MPU6050</a:t>
            </a:r>
            <a:br>
              <a:rPr lang="en-US" altLang="ko-KR" sz="2400" dirty="0">
                <a:latin typeface="+mn-ea"/>
              </a:rPr>
            </a:br>
            <a:endParaRPr lang="en-US" altLang="ko-KR" sz="24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상보 필터</a:t>
            </a:r>
            <a:endParaRPr lang="en-US" altLang="ko-KR" sz="24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ko-KR" sz="24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ko-KR" sz="2400" dirty="0">
                <a:latin typeface="+mn-ea"/>
              </a:rPr>
              <a:t>PID </a:t>
            </a:r>
            <a:r>
              <a:rPr lang="ko-KR" altLang="en-US" sz="2400" dirty="0">
                <a:latin typeface="+mn-ea"/>
              </a:rPr>
              <a:t>제어기</a:t>
            </a:r>
            <a:endParaRPr lang="en-US" altLang="ko-KR" sz="24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ko-KR" sz="24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구동영상</a:t>
            </a:r>
            <a:br>
              <a:rPr lang="en-US" altLang="ko-KR" sz="2400" dirty="0">
                <a:latin typeface="+mn-ea"/>
              </a:rPr>
            </a:br>
            <a:endParaRPr lang="en-US" altLang="ko-KR" sz="24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ko-KR" sz="2400" dirty="0">
                <a:latin typeface="+mn-ea"/>
              </a:rPr>
              <a:t>M&amp;S(</a:t>
            </a:r>
            <a:r>
              <a:rPr lang="ko-KR" altLang="en-US" sz="2400" dirty="0">
                <a:latin typeface="+mn-ea"/>
              </a:rPr>
              <a:t>작성 중</a:t>
            </a:r>
            <a:r>
              <a:rPr lang="en-US" altLang="ko-KR" sz="2400" dirty="0"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514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B02B6-F401-4703-B502-8D711A205339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3ED76C-2C12-4C58-B43E-36933F3DF292}"/>
              </a:ext>
            </a:extLst>
          </p:cNvPr>
          <p:cNvSpPr txBox="1"/>
          <p:nvPr/>
        </p:nvSpPr>
        <p:spPr>
          <a:xfrm>
            <a:off x="599768" y="1032387"/>
            <a:ext cx="3086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MPU6050 Register</a:t>
            </a:r>
            <a:r>
              <a:rPr lang="ko-KR" altLang="en-US" b="1" dirty="0"/>
              <a:t> </a:t>
            </a:r>
            <a:r>
              <a:rPr lang="en-US" altLang="ko-KR" b="1" dirty="0"/>
              <a:t>Map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951FD1-9A06-467D-A043-C8AB4FA686D2}"/>
              </a:ext>
            </a:extLst>
          </p:cNvPr>
          <p:cNvSpPr txBox="1"/>
          <p:nvPr/>
        </p:nvSpPr>
        <p:spPr>
          <a:xfrm>
            <a:off x="599768" y="1393500"/>
            <a:ext cx="3517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Sample Rate Divider Register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9C8CA-9194-44AB-96B7-818248E2286A}"/>
              </a:ext>
            </a:extLst>
          </p:cNvPr>
          <p:cNvSpPr txBox="1"/>
          <p:nvPr/>
        </p:nvSpPr>
        <p:spPr>
          <a:xfrm>
            <a:off x="599768" y="3127438"/>
            <a:ext cx="4477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센서 샘플링 속도를 설정해 줄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283E7B-2429-46BE-B464-3D34A3A3D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257" y="1937719"/>
            <a:ext cx="6031063" cy="11047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5DB1C9-6672-4F77-AB21-E0ABDD2F47AF}"/>
              </a:ext>
            </a:extLst>
          </p:cNvPr>
          <p:cNvSpPr txBox="1"/>
          <p:nvPr/>
        </p:nvSpPr>
        <p:spPr>
          <a:xfrm>
            <a:off x="599768" y="3488340"/>
            <a:ext cx="5859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8bit</a:t>
            </a:r>
            <a:r>
              <a:rPr lang="ko-KR" altLang="en-US" dirty="0"/>
              <a:t>인 </a:t>
            </a:r>
            <a:r>
              <a:rPr lang="en-US" altLang="ko-KR" dirty="0"/>
              <a:t>0~255</a:t>
            </a:r>
            <a:r>
              <a:rPr lang="ko-KR" altLang="en-US" dirty="0"/>
              <a:t>의 값으로 아래와 같이 설정할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DCA90D4-B77A-45E6-B5BA-017F9EE1F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73" y="4150268"/>
            <a:ext cx="7690641" cy="173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17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B02B6-F401-4703-B502-8D711A205339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3ED76C-2C12-4C58-B43E-36933F3DF292}"/>
              </a:ext>
            </a:extLst>
          </p:cNvPr>
          <p:cNvSpPr txBox="1"/>
          <p:nvPr/>
        </p:nvSpPr>
        <p:spPr>
          <a:xfrm>
            <a:off x="599768" y="1032387"/>
            <a:ext cx="3086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MPU6050 Register</a:t>
            </a:r>
            <a:r>
              <a:rPr lang="ko-KR" altLang="en-US" b="1" dirty="0"/>
              <a:t> </a:t>
            </a:r>
            <a:r>
              <a:rPr lang="en-US" altLang="ko-KR" b="1" dirty="0"/>
              <a:t>Map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951FD1-9A06-467D-A043-C8AB4FA686D2}"/>
              </a:ext>
            </a:extLst>
          </p:cNvPr>
          <p:cNvSpPr txBox="1"/>
          <p:nvPr/>
        </p:nvSpPr>
        <p:spPr>
          <a:xfrm>
            <a:off x="599768" y="1393500"/>
            <a:ext cx="399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Gyroscope Configuration Register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9C8CA-9194-44AB-96B7-818248E2286A}"/>
              </a:ext>
            </a:extLst>
          </p:cNvPr>
          <p:cNvSpPr txBox="1"/>
          <p:nvPr/>
        </p:nvSpPr>
        <p:spPr>
          <a:xfrm>
            <a:off x="599768" y="3311141"/>
            <a:ext cx="5088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센서의 스케일 범위를 아래와 같이 설정한다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870DCBA-5C8E-41D7-8E2F-DBA040F95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8" y="1784742"/>
            <a:ext cx="6459064" cy="121544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8047EAB-C68A-48B1-A2AD-B6CD5DB2E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68" y="3991429"/>
            <a:ext cx="7364183" cy="145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4617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B02B6-F401-4703-B502-8D711A205339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3ED76C-2C12-4C58-B43E-36933F3DF292}"/>
              </a:ext>
            </a:extLst>
          </p:cNvPr>
          <p:cNvSpPr txBox="1"/>
          <p:nvPr/>
        </p:nvSpPr>
        <p:spPr>
          <a:xfrm>
            <a:off x="599768" y="1032387"/>
            <a:ext cx="3086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MPU6050 Register</a:t>
            </a:r>
            <a:r>
              <a:rPr lang="ko-KR" altLang="en-US" b="1" dirty="0"/>
              <a:t> </a:t>
            </a:r>
            <a:r>
              <a:rPr lang="en-US" altLang="ko-KR" b="1" dirty="0"/>
              <a:t>Map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951FD1-9A06-467D-A043-C8AB4FA686D2}"/>
              </a:ext>
            </a:extLst>
          </p:cNvPr>
          <p:cNvSpPr txBox="1"/>
          <p:nvPr/>
        </p:nvSpPr>
        <p:spPr>
          <a:xfrm>
            <a:off x="599768" y="1393500"/>
            <a:ext cx="4400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Accelerometer Configuration Register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9C8CA-9194-44AB-96B7-818248E2286A}"/>
              </a:ext>
            </a:extLst>
          </p:cNvPr>
          <p:cNvSpPr txBox="1"/>
          <p:nvPr/>
        </p:nvSpPr>
        <p:spPr>
          <a:xfrm>
            <a:off x="599768" y="3311141"/>
            <a:ext cx="5088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센서의 스케일 범위를 아래와 같이 설정한다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30B9E96-FC54-4B13-BB6C-C55FEE79F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8" y="1924761"/>
            <a:ext cx="6770914" cy="127412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53DC468-D5B0-4DE0-B7EF-57CE43AEB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738" y="4015118"/>
            <a:ext cx="8207829" cy="155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1353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E14F4D4-D2A7-4F84-B051-4BC776800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14" y="1648930"/>
            <a:ext cx="1594783" cy="50110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B02B6-F401-4703-B502-8D711A205339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3ED76C-2C12-4C58-B43E-36933F3DF292}"/>
              </a:ext>
            </a:extLst>
          </p:cNvPr>
          <p:cNvSpPr txBox="1"/>
          <p:nvPr/>
        </p:nvSpPr>
        <p:spPr>
          <a:xfrm>
            <a:off x="599768" y="1032387"/>
            <a:ext cx="2542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Initialize MPU6050</a:t>
            </a:r>
            <a:endParaRPr lang="ko-KR" altLang="en-US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F7A0FCB-BF4F-4B56-BF1B-ED886635F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686" y="1574289"/>
            <a:ext cx="6553200" cy="516034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6FF3AFA0-379C-4D00-A329-E4F984995986}"/>
              </a:ext>
            </a:extLst>
          </p:cNvPr>
          <p:cNvSpPr/>
          <p:nvPr/>
        </p:nvSpPr>
        <p:spPr>
          <a:xfrm>
            <a:off x="653140" y="2859314"/>
            <a:ext cx="1045029" cy="66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C72B5F1-C12B-4938-91D1-E71CC2427D46}"/>
              </a:ext>
            </a:extLst>
          </p:cNvPr>
          <p:cNvSpPr/>
          <p:nvPr/>
        </p:nvSpPr>
        <p:spPr>
          <a:xfrm>
            <a:off x="3744686" y="1821542"/>
            <a:ext cx="3483428" cy="2612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6F52C50-34F1-4C68-B600-F3D6E842D4C5}"/>
              </a:ext>
            </a:extLst>
          </p:cNvPr>
          <p:cNvSpPr/>
          <p:nvPr/>
        </p:nvSpPr>
        <p:spPr>
          <a:xfrm>
            <a:off x="653139" y="3773712"/>
            <a:ext cx="1044000" cy="46800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838613C-031B-42BF-BFE9-3F1E40AD5D15}"/>
              </a:ext>
            </a:extLst>
          </p:cNvPr>
          <p:cNvSpPr/>
          <p:nvPr/>
        </p:nvSpPr>
        <p:spPr>
          <a:xfrm>
            <a:off x="653138" y="4455886"/>
            <a:ext cx="1045029" cy="361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73AC91A-723C-4405-999C-B71A0C522E7D}"/>
              </a:ext>
            </a:extLst>
          </p:cNvPr>
          <p:cNvSpPr/>
          <p:nvPr/>
        </p:nvSpPr>
        <p:spPr>
          <a:xfrm>
            <a:off x="660397" y="5031365"/>
            <a:ext cx="1044000" cy="468000"/>
          </a:xfrm>
          <a:prstGeom prst="rect">
            <a:avLst/>
          </a:prstGeom>
          <a:noFill/>
          <a:ln>
            <a:solidFill>
              <a:srgbClr val="9C9D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1040EA1-7ABA-4178-98BB-FBE5ABBE44C8}"/>
              </a:ext>
            </a:extLst>
          </p:cNvPr>
          <p:cNvSpPr/>
          <p:nvPr/>
        </p:nvSpPr>
        <p:spPr>
          <a:xfrm>
            <a:off x="660397" y="5651765"/>
            <a:ext cx="1044000" cy="4680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2F8C949-3278-469F-8733-CFC9A446D313}"/>
              </a:ext>
            </a:extLst>
          </p:cNvPr>
          <p:cNvSpPr/>
          <p:nvPr/>
        </p:nvSpPr>
        <p:spPr>
          <a:xfrm>
            <a:off x="653140" y="6289018"/>
            <a:ext cx="1044000" cy="468000"/>
          </a:xfrm>
          <a:prstGeom prst="rect">
            <a:avLst/>
          </a:prstGeom>
          <a:noFill/>
          <a:ln>
            <a:solidFill>
              <a:srgbClr val="FEAA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5CD3938-D4C8-49EE-ABE1-B0427A5240BC}"/>
              </a:ext>
            </a:extLst>
          </p:cNvPr>
          <p:cNvSpPr/>
          <p:nvPr/>
        </p:nvSpPr>
        <p:spPr>
          <a:xfrm>
            <a:off x="3744686" y="2454728"/>
            <a:ext cx="3483428" cy="261258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BC8594B-EA31-41E9-A99A-D828D749148F}"/>
              </a:ext>
            </a:extLst>
          </p:cNvPr>
          <p:cNvSpPr/>
          <p:nvPr/>
        </p:nvSpPr>
        <p:spPr>
          <a:xfrm>
            <a:off x="3744685" y="4108903"/>
            <a:ext cx="3483428" cy="2612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E8B9A6A-1622-4278-9290-C3CC2F75D658}"/>
              </a:ext>
            </a:extLst>
          </p:cNvPr>
          <p:cNvSpPr/>
          <p:nvPr/>
        </p:nvSpPr>
        <p:spPr>
          <a:xfrm>
            <a:off x="3751943" y="5137150"/>
            <a:ext cx="1763486" cy="340444"/>
          </a:xfrm>
          <a:prstGeom prst="rect">
            <a:avLst/>
          </a:prstGeom>
          <a:noFill/>
          <a:ln>
            <a:solidFill>
              <a:srgbClr val="9C9D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FDC837A-D4A5-47CA-95AA-5A94FE68BC17}"/>
              </a:ext>
            </a:extLst>
          </p:cNvPr>
          <p:cNvSpPr/>
          <p:nvPr/>
        </p:nvSpPr>
        <p:spPr>
          <a:xfrm>
            <a:off x="3722913" y="5779321"/>
            <a:ext cx="4056744" cy="3270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C7F9AF0-5733-42F3-B79D-5110A56083B9}"/>
              </a:ext>
            </a:extLst>
          </p:cNvPr>
          <p:cNvSpPr/>
          <p:nvPr/>
        </p:nvSpPr>
        <p:spPr>
          <a:xfrm>
            <a:off x="3722913" y="6389433"/>
            <a:ext cx="4332516" cy="3451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4048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B02B6-F401-4703-B502-8D711A205339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3ED76C-2C12-4C58-B43E-36933F3DF292}"/>
              </a:ext>
            </a:extLst>
          </p:cNvPr>
          <p:cNvSpPr txBox="1"/>
          <p:nvPr/>
        </p:nvSpPr>
        <p:spPr>
          <a:xfrm>
            <a:off x="599768" y="1032387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Get MPU6050 Raw Data</a:t>
            </a:r>
            <a:endParaRPr lang="ko-KR" altLang="en-US" b="1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BD76079-5C56-48B1-9083-69CE21E74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8" y="1597626"/>
            <a:ext cx="4158455" cy="485873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20C0D63-60DD-4B1B-8BB1-99F949EA9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3581" y="1465942"/>
            <a:ext cx="5353162" cy="4666343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401E2276-00C4-46CE-80F8-FAECA48FF485}"/>
              </a:ext>
            </a:extLst>
          </p:cNvPr>
          <p:cNvSpPr/>
          <p:nvPr/>
        </p:nvSpPr>
        <p:spPr>
          <a:xfrm>
            <a:off x="599768" y="4376057"/>
            <a:ext cx="1045029" cy="660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7F8C81C-6ACA-4C5D-B3C2-8C63CCBE17EA}"/>
              </a:ext>
            </a:extLst>
          </p:cNvPr>
          <p:cNvSpPr/>
          <p:nvPr/>
        </p:nvSpPr>
        <p:spPr>
          <a:xfrm>
            <a:off x="5345906" y="2171808"/>
            <a:ext cx="1045029" cy="2520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AF8C77E-5435-4406-9E8A-4A6BC5EC37DC}"/>
              </a:ext>
            </a:extLst>
          </p:cNvPr>
          <p:cNvSpPr/>
          <p:nvPr/>
        </p:nvSpPr>
        <p:spPr>
          <a:xfrm>
            <a:off x="5701505" y="2568216"/>
            <a:ext cx="3398952" cy="7226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48263EF3-F219-4AD7-8B3E-B1D82B4970A3}"/>
              </a:ext>
            </a:extLst>
          </p:cNvPr>
          <p:cNvSpPr/>
          <p:nvPr/>
        </p:nvSpPr>
        <p:spPr>
          <a:xfrm>
            <a:off x="2224657" y="1483111"/>
            <a:ext cx="1302314" cy="1913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6E7B97F9-ACE0-4BA2-A6DE-6596A9981ADE}"/>
              </a:ext>
            </a:extLst>
          </p:cNvPr>
          <p:cNvSpPr/>
          <p:nvPr/>
        </p:nvSpPr>
        <p:spPr>
          <a:xfrm>
            <a:off x="5427631" y="3418496"/>
            <a:ext cx="3672826" cy="2219107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6A1070E-5C3C-4768-97DF-1D1F4FEAD86B}"/>
              </a:ext>
            </a:extLst>
          </p:cNvPr>
          <p:cNvSpPr/>
          <p:nvPr/>
        </p:nvSpPr>
        <p:spPr>
          <a:xfrm>
            <a:off x="2224657" y="3510857"/>
            <a:ext cx="2623114" cy="2299481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C5AD9E-168F-4542-9731-BB0AEC739DE3}"/>
              </a:ext>
            </a:extLst>
          </p:cNvPr>
          <p:cNvSpPr txBox="1"/>
          <p:nvPr/>
        </p:nvSpPr>
        <p:spPr>
          <a:xfrm>
            <a:off x="4966620" y="6194960"/>
            <a:ext cx="2934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* </a:t>
            </a:r>
            <a:r>
              <a:rPr lang="en-US" altLang="ko-KR" sz="1400" dirty="0" err="1"/>
              <a:t>reg_addr</a:t>
            </a:r>
            <a:r>
              <a:rPr lang="en-US" altLang="ko-KR" sz="1400" dirty="0"/>
              <a:t> : </a:t>
            </a:r>
            <a:r>
              <a:rPr lang="en-US" altLang="ko-KR" sz="1400" dirty="0" err="1"/>
              <a:t>Accel_Xout_H</a:t>
            </a:r>
            <a:r>
              <a:rPr lang="en-US" altLang="ko-KR" sz="1400" dirty="0"/>
              <a:t> = 0x3B</a:t>
            </a:r>
            <a:endParaRPr lang="ko-KR" altLang="en-US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BF16591-6FDC-4161-925A-4A956E5AC832}"/>
              </a:ext>
            </a:extLst>
          </p:cNvPr>
          <p:cNvSpPr txBox="1"/>
          <p:nvPr/>
        </p:nvSpPr>
        <p:spPr>
          <a:xfrm>
            <a:off x="4966620" y="6490880"/>
            <a:ext cx="4655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* </a:t>
            </a:r>
            <a:r>
              <a:rPr lang="en-US" altLang="ko-KR" sz="1400" dirty="0" err="1"/>
              <a:t>len</a:t>
            </a:r>
            <a:r>
              <a:rPr lang="en-US" altLang="ko-KR" sz="1400" dirty="0"/>
              <a:t> : 14 = 0x3B ~ 0x48(</a:t>
            </a:r>
            <a:r>
              <a:rPr lang="en-US" altLang="ko-KR" sz="1400" dirty="0" err="1"/>
              <a:t>Accel_Xout_H</a:t>
            </a:r>
            <a:r>
              <a:rPr lang="en-US" altLang="ko-KR" sz="1400" dirty="0"/>
              <a:t> ~ </a:t>
            </a:r>
            <a:r>
              <a:rPr lang="en-US" altLang="ko-KR" sz="1400" dirty="0" err="1"/>
              <a:t>Gyro_Zout_L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252985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B02B6-F401-4703-B502-8D711A205339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3ED76C-2C12-4C58-B43E-36933F3DF292}"/>
              </a:ext>
            </a:extLst>
          </p:cNvPr>
          <p:cNvSpPr txBox="1"/>
          <p:nvPr/>
        </p:nvSpPr>
        <p:spPr>
          <a:xfrm>
            <a:off x="599768" y="1032387"/>
            <a:ext cx="353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Scaling Raw MPU6050 Data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9E0A41-4354-4958-A7BA-4FA9AA4C3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8" y="1488349"/>
            <a:ext cx="8318013" cy="519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429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B02B6-F401-4703-B502-8D711A205339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3ED76C-2C12-4C58-B43E-36933F3DF292}"/>
              </a:ext>
            </a:extLst>
          </p:cNvPr>
          <p:cNvSpPr txBox="1"/>
          <p:nvPr/>
        </p:nvSpPr>
        <p:spPr>
          <a:xfrm>
            <a:off x="599768" y="1032387"/>
            <a:ext cx="353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Scaling Raw MPU6050 Data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9E0A41-4354-4958-A7BA-4FA9AA4C3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9" y="1488350"/>
            <a:ext cx="4746138" cy="29669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6F0D97-3333-4C1A-89A6-DF6A82387A92}"/>
              </a:ext>
            </a:extLst>
          </p:cNvPr>
          <p:cNvSpPr txBox="1"/>
          <p:nvPr/>
        </p:nvSpPr>
        <p:spPr>
          <a:xfrm>
            <a:off x="599768" y="4555279"/>
            <a:ext cx="2518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Integral Gyro Data</a:t>
            </a:r>
            <a:endParaRPr lang="ko-KR" altLang="en-US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8CFD2B2-D396-41FB-A7C0-FAEF1AAD5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69" y="5163249"/>
            <a:ext cx="4746138" cy="181615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47463D6-BFDC-4EF8-B79D-4D6AA2BC01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884" y="1903090"/>
            <a:ext cx="3741160" cy="34724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130FAD-3C85-42A4-949C-DF79C0625953}"/>
              </a:ext>
            </a:extLst>
          </p:cNvPr>
          <p:cNvSpPr txBox="1"/>
          <p:nvPr/>
        </p:nvSpPr>
        <p:spPr>
          <a:xfrm>
            <a:off x="5954946" y="1349850"/>
            <a:ext cx="453303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+mn-ea"/>
              </a:rPr>
              <a:t>*</a:t>
            </a:r>
            <a:r>
              <a:rPr lang="ko-KR" altLang="en-US" sz="1200" dirty="0">
                <a:latin typeface="+mn-ea"/>
              </a:rPr>
              <a:t>그림 출처 </a:t>
            </a:r>
            <a:r>
              <a:rPr lang="en-US" altLang="ko-KR" sz="1200" dirty="0">
                <a:latin typeface="+mn-ea"/>
              </a:rPr>
              <a:t>: </a:t>
            </a:r>
            <a:r>
              <a:rPr lang="ko-KR" altLang="en-US" sz="1200" dirty="0" err="1">
                <a:latin typeface="+mn-ea"/>
              </a:rPr>
              <a:t>By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I</a:t>
            </a:r>
            <a:r>
              <a:rPr lang="ko-KR" altLang="en-US" sz="1200" dirty="0">
                <a:latin typeface="+mn-ea"/>
              </a:rPr>
              <a:t>, </a:t>
            </a:r>
            <a:r>
              <a:rPr lang="ko-KR" altLang="en-US" sz="1200" dirty="0" err="1">
                <a:latin typeface="+mn-ea"/>
              </a:rPr>
              <a:t>KSmrq</a:t>
            </a:r>
            <a:r>
              <a:rPr lang="ko-KR" altLang="en-US" sz="1200" dirty="0">
                <a:latin typeface="+mn-ea"/>
              </a:rPr>
              <a:t>, CC BY-SA 3.0, 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https://commons.wikimedia.org/w/index.php?curid=2359630</a:t>
            </a: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B0499077-A50E-472E-AAD5-947AD4B10D41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 flipV="1">
            <a:off x="5345907" y="3639296"/>
            <a:ext cx="1004977" cy="243202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9F1CAB2-99E9-483A-A576-575C2449859E}"/>
              </a:ext>
            </a:extLst>
          </p:cNvPr>
          <p:cNvSpPr txBox="1"/>
          <p:nvPr/>
        </p:nvSpPr>
        <p:spPr>
          <a:xfrm>
            <a:off x="6350884" y="5467076"/>
            <a:ext cx="4322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+mn-ea"/>
              </a:rPr>
              <a:t>* </a:t>
            </a:r>
            <a:r>
              <a:rPr lang="ko-KR" altLang="en-US" sz="1400" dirty="0">
                <a:latin typeface="+mn-ea"/>
              </a:rPr>
              <a:t>적분구간 </a:t>
            </a:r>
            <a:r>
              <a:rPr lang="en-US" altLang="ko-KR" sz="1400" dirty="0">
                <a:latin typeface="+mn-ea"/>
              </a:rPr>
              <a:t>= 1ms(</a:t>
            </a:r>
            <a:r>
              <a:rPr lang="ko-KR" altLang="en-US" sz="1400" dirty="0">
                <a:latin typeface="+mn-ea"/>
              </a:rPr>
              <a:t>제어주기</a:t>
            </a:r>
            <a:r>
              <a:rPr lang="en-US" altLang="ko-KR" sz="1400" dirty="0">
                <a:latin typeface="+mn-ea"/>
              </a:rPr>
              <a:t>=</a:t>
            </a:r>
            <a:r>
              <a:rPr lang="ko-KR" altLang="en-US" sz="1400" dirty="0">
                <a:latin typeface="+mn-ea"/>
              </a:rPr>
              <a:t>센서 데이터 획득주기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79427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81CFE13-BB62-42F2-950F-2BC420F967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504" y="1343862"/>
            <a:ext cx="4439188" cy="297474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5844F9A-43C3-4C34-B857-EF007C85DC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504" y="4263236"/>
            <a:ext cx="4414760" cy="2679779"/>
          </a:xfrm>
          <a:prstGeom prst="rect">
            <a:avLst/>
          </a:prstGeom>
        </p:spPr>
      </p:pic>
      <p:pic>
        <p:nvPicPr>
          <p:cNvPr id="10" name="KakaoTalk_20201208_002339586">
            <a:hlinkClick r:id="" action="ppaction://media"/>
            <a:extLst>
              <a:ext uri="{FF2B5EF4-FFF2-40B4-BE49-F238E27FC236}">
                <a16:creationId xmlns:a16="http://schemas.microsoft.com/office/drawing/2014/main" id="{42EB818C-483C-4BA9-8D4D-AD2077BCFB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23462" y="1253225"/>
            <a:ext cx="5314847" cy="301001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935023C-0A07-4A45-B981-74B0596778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23462" y="4298548"/>
            <a:ext cx="1847850" cy="26860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6293C7-10EB-49B8-ADC5-EC6899650A66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MPU6050</a:t>
            </a:r>
            <a:endParaRPr kumimoji="1" lang="ko-KR" altLang="en-US" sz="30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8ADCEB-C3AD-4255-9D27-96342039F743}"/>
              </a:ext>
            </a:extLst>
          </p:cNvPr>
          <p:cNvSpPr txBox="1"/>
          <p:nvPr/>
        </p:nvSpPr>
        <p:spPr>
          <a:xfrm>
            <a:off x="599768" y="1032387"/>
            <a:ext cx="170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/>
              <a:t>센서 테스트</a:t>
            </a:r>
          </a:p>
        </p:txBody>
      </p:sp>
    </p:spTree>
    <p:extLst>
      <p:ext uri="{BB962C8B-B14F-4D97-AF65-F5344CB8AC3E}">
        <p14:creationId xmlns:p14="http://schemas.microsoft.com/office/powerpoint/2010/main" val="2893483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6293C7-10EB-49B8-ADC5-EC6899650A66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상보필터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8ADCEB-C3AD-4255-9D27-96342039F743}"/>
              </a:ext>
            </a:extLst>
          </p:cNvPr>
          <p:cNvSpPr txBox="1"/>
          <p:nvPr/>
        </p:nvSpPr>
        <p:spPr>
          <a:xfrm>
            <a:off x="599768" y="1032387"/>
            <a:ext cx="1731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err="1"/>
              <a:t>상보필터란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6D4799-2AE4-445F-9003-2FF9E628685C}"/>
              </a:ext>
            </a:extLst>
          </p:cNvPr>
          <p:cNvSpPr txBox="1"/>
          <p:nvPr/>
        </p:nvSpPr>
        <p:spPr>
          <a:xfrm>
            <a:off x="599768" y="1401719"/>
            <a:ext cx="1001908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가속도센서 단점 </a:t>
            </a:r>
            <a:r>
              <a:rPr lang="en-US" altLang="ko-KR" dirty="0"/>
              <a:t>: </a:t>
            </a:r>
            <a:r>
              <a:rPr lang="ko-KR" altLang="en-US" dirty="0"/>
              <a:t>진동과 이동시에 발생하는 고주파 노이즈에 취약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자이로</a:t>
            </a:r>
            <a:r>
              <a:rPr lang="ko-KR" altLang="en-US" dirty="0"/>
              <a:t> 센서 단점 </a:t>
            </a:r>
            <a:r>
              <a:rPr lang="en-US" altLang="ko-KR" dirty="0"/>
              <a:t>: </a:t>
            </a:r>
            <a:r>
              <a:rPr lang="ko-KR" altLang="en-US" dirty="0" err="1"/>
              <a:t>자이로센서를</a:t>
            </a:r>
            <a:r>
              <a:rPr lang="ko-KR" altLang="en-US" dirty="0"/>
              <a:t> 이용한 각도추정시 적분으로 인한 누적오차가 발생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/>
              <a:t>                        </a:t>
            </a:r>
            <a:r>
              <a:rPr lang="ko-KR" altLang="en-US" dirty="0"/>
              <a:t>각도 추정의 저주파성분의 </a:t>
            </a:r>
            <a:r>
              <a:rPr lang="ko-KR" altLang="en-US" dirty="0" err="1"/>
              <a:t>드리프트</a:t>
            </a:r>
            <a:r>
              <a:rPr lang="ko-KR" altLang="en-US" dirty="0"/>
              <a:t> 현상이 발생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가속도 센서는 고주파 노이즈를 차단하는 </a:t>
            </a:r>
            <a:r>
              <a:rPr lang="en-US" altLang="ko-KR" dirty="0"/>
              <a:t>“Low Pass Filter”</a:t>
            </a:r>
            <a:r>
              <a:rPr lang="ko-KR" altLang="en-US" dirty="0"/>
              <a:t>를 </a:t>
            </a:r>
            <a:r>
              <a:rPr lang="ko-KR" altLang="en-US" dirty="0" err="1"/>
              <a:t>자이로센서는</a:t>
            </a:r>
            <a:r>
              <a:rPr lang="ko-KR" altLang="en-US" dirty="0"/>
              <a:t> 저주파 노이즈를</a:t>
            </a:r>
            <a:br>
              <a:rPr lang="en-US" altLang="ko-KR" dirty="0"/>
            </a:br>
            <a:r>
              <a:rPr lang="ko-KR" altLang="en-US" dirty="0"/>
              <a:t>차단하는 </a:t>
            </a:r>
            <a:r>
              <a:rPr lang="en-US" altLang="ko-KR" dirty="0"/>
              <a:t>“High Pass Filter”</a:t>
            </a:r>
            <a:r>
              <a:rPr lang="ko-KR" altLang="en-US" dirty="0"/>
              <a:t>를 적용하여 </a:t>
            </a:r>
            <a:r>
              <a:rPr lang="ko-KR" altLang="en-US" dirty="0" err="1"/>
              <a:t>필터링된</a:t>
            </a:r>
            <a:r>
              <a:rPr lang="ko-KR" altLang="en-US" dirty="0"/>
              <a:t> 결과 값을 더하여 서로 단점을 보완해주는 </a:t>
            </a:r>
            <a:br>
              <a:rPr lang="en-US" altLang="ko-KR" dirty="0"/>
            </a:br>
            <a:r>
              <a:rPr lang="ko-KR" altLang="en-US" dirty="0"/>
              <a:t>필터가 </a:t>
            </a:r>
            <a:r>
              <a:rPr lang="en-US" altLang="ko-KR" dirty="0"/>
              <a:t>“</a:t>
            </a:r>
            <a:r>
              <a:rPr lang="ko-KR" altLang="en-US" dirty="0"/>
              <a:t>상보 필터</a:t>
            </a:r>
            <a:r>
              <a:rPr lang="en-US" altLang="ko-KR" dirty="0"/>
              <a:t>＂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ABCF550-E2A6-4E22-B0CA-B464AB612968}"/>
              </a:ext>
            </a:extLst>
          </p:cNvPr>
          <p:cNvSpPr/>
          <p:nvPr/>
        </p:nvSpPr>
        <p:spPr>
          <a:xfrm>
            <a:off x="1023457" y="3716322"/>
            <a:ext cx="1854482" cy="72925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Accelerometer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7879206-2B03-4A35-80FE-204EACC9A624}"/>
              </a:ext>
            </a:extLst>
          </p:cNvPr>
          <p:cNvSpPr/>
          <p:nvPr/>
        </p:nvSpPr>
        <p:spPr>
          <a:xfrm>
            <a:off x="1023457" y="5245147"/>
            <a:ext cx="1854482" cy="7292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Gyroscope</a:t>
            </a:r>
            <a:endParaRPr lang="ko-KR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9842E4E-3488-49B2-B19A-76E53C70F561}"/>
                  </a:ext>
                </a:extLst>
              </p:cNvPr>
              <p:cNvSpPr txBox="1"/>
              <p:nvPr/>
            </p:nvSpPr>
            <p:spPr>
              <a:xfrm>
                <a:off x="4122853" y="3779837"/>
                <a:ext cx="1766061" cy="612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sSup>
                            <m:sSup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den>
                      </m:f>
                      <m:r>
                        <a:rPr lang="en-US" altLang="ko-KR" b="0" i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ko-KR" b="0" i="0" smtClean="0">
                          <a:latin typeface="Cambria Math" panose="02040503050406030204" pitchFamily="18" charset="0"/>
                        </a:rPr>
                        <m:t>LPF</m:t>
                      </m:r>
                      <m:r>
                        <a:rPr lang="en-US" altLang="ko-KR" b="0" i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9842E4E-3488-49B2-B19A-76E53C70F5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2853" y="3779837"/>
                <a:ext cx="1766061" cy="6127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3F8870A-5B6B-4BD2-B7F5-6275B978541C}"/>
                  </a:ext>
                </a:extLst>
              </p:cNvPr>
              <p:cNvSpPr txBox="1"/>
              <p:nvPr/>
            </p:nvSpPr>
            <p:spPr>
              <a:xfrm>
                <a:off x="4211274" y="5285999"/>
                <a:ext cx="1854482" cy="6475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sSup>
                            <m:s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sSup>
                            <m:sSup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den>
                      </m:f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𝐻𝑃𝐹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3F8870A-5B6B-4BD2-B7F5-6275B97854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274" y="5285999"/>
                <a:ext cx="1854482" cy="6475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E719F60-BC2B-40D6-9E89-66FF22B001B8}"/>
                  </a:ext>
                </a:extLst>
              </p:cNvPr>
              <p:cNvSpPr txBox="1"/>
              <p:nvPr/>
            </p:nvSpPr>
            <p:spPr>
              <a:xfrm>
                <a:off x="7000614" y="4612615"/>
                <a:ext cx="612396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i="1" smtClean="0">
                          <a:latin typeface="Cambria Math" panose="02040503050406030204" pitchFamily="18" charset="0"/>
                        </a:rPr>
                        <m:t>∑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E719F60-BC2B-40D6-9E89-66FF22B001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0614" y="4612615"/>
                <a:ext cx="612396" cy="369332"/>
              </a:xfrm>
              <a:prstGeom prst="rect">
                <a:avLst/>
              </a:prstGeom>
              <a:blipFill>
                <a:blip r:embed="rId5"/>
                <a:stretch>
                  <a:fillRect b="-1451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2F1B909C-5A02-4DE8-9B3D-CC58BC2E05F7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2877939" y="4080949"/>
            <a:ext cx="1244914" cy="52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2CD6F31-940C-47F3-B7C8-ECF4AC95F6FF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2877939" y="5609774"/>
            <a:ext cx="133333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59B645F8-54EE-4287-ADD7-2E1DA9C48C37}"/>
              </a:ext>
            </a:extLst>
          </p:cNvPr>
          <p:cNvCxnSpPr>
            <a:stCxn id="4" idx="3"/>
            <a:endCxn id="5" idx="0"/>
          </p:cNvCxnSpPr>
          <p:nvPr/>
        </p:nvCxnSpPr>
        <p:spPr>
          <a:xfrm>
            <a:off x="5888914" y="4086203"/>
            <a:ext cx="1417898" cy="526412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41D4A5DE-5373-41CD-A77E-C24BB6E53E67}"/>
              </a:ext>
            </a:extLst>
          </p:cNvPr>
          <p:cNvCxnSpPr>
            <a:stCxn id="10" idx="3"/>
            <a:endCxn id="5" idx="2"/>
          </p:cNvCxnSpPr>
          <p:nvPr/>
        </p:nvCxnSpPr>
        <p:spPr>
          <a:xfrm flipV="1">
            <a:off x="6065756" y="4981947"/>
            <a:ext cx="1241056" cy="627827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FFAEFE53-ECFE-4612-9D04-5CADBC7687E5}"/>
              </a:ext>
            </a:extLst>
          </p:cNvPr>
          <p:cNvCxnSpPr>
            <a:stCxn id="5" idx="3"/>
          </p:cNvCxnSpPr>
          <p:nvPr/>
        </p:nvCxnSpPr>
        <p:spPr>
          <a:xfrm>
            <a:off x="7613010" y="4797281"/>
            <a:ext cx="97731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DAEBC04-FB84-4F9D-8DC5-8B6F9F3DFBAD}"/>
              </a:ext>
            </a:extLst>
          </p:cNvPr>
          <p:cNvSpPr txBox="1"/>
          <p:nvPr/>
        </p:nvSpPr>
        <p:spPr>
          <a:xfrm>
            <a:off x="7885651" y="4504888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altLang="ko-KR" dirty="0"/>
              <a:t>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5454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95" y="1421998"/>
            <a:ext cx="4501455" cy="6003452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5D4E4FC9-14B9-4889-98B0-5823DB0B1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114" y="1421998"/>
            <a:ext cx="4736535" cy="66565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9CBEA7-1EC4-4991-A889-75D40714F21D}"/>
              </a:ext>
            </a:extLst>
          </p:cNvPr>
          <p:cNvSpPr txBox="1"/>
          <p:nvPr/>
        </p:nvSpPr>
        <p:spPr>
          <a:xfrm>
            <a:off x="599768" y="1032387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/>
              <a:t>상보필터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0E65FC-A2B1-4E6F-B76D-DC32FBE14DF0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상보필터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개요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BA1B9A-3D48-4E22-B7B4-0255F0CC2BEB}"/>
              </a:ext>
            </a:extLst>
          </p:cNvPr>
          <p:cNvSpPr txBox="1"/>
          <p:nvPr/>
        </p:nvSpPr>
        <p:spPr>
          <a:xfrm>
            <a:off x="511277" y="1400596"/>
            <a:ext cx="10189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아래 그림과 같이 막대기를 손 위에 올려 놓고 기울어지는 방향으로 이동하면서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막대기가 손에서 떨어지지 않게 하는 것</a:t>
            </a:r>
            <a:r>
              <a:rPr lang="en-US" altLang="ko-KR" sz="1400" dirty="0">
                <a:latin typeface="+mn-ea"/>
              </a:rPr>
              <a:t>,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즉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무게중심이 이동한 방향과 거리만큼 움직이면서 무게중심을 잡는 것이다</a:t>
            </a:r>
            <a:r>
              <a:rPr lang="en-US" altLang="ko-KR" sz="1400" dirty="0">
                <a:latin typeface="+mn-ea"/>
              </a:rPr>
              <a:t>.</a:t>
            </a: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FD451A89-5A2C-487A-AE6F-ECDDC85530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9525686"/>
              </p:ext>
            </p:extLst>
          </p:nvPr>
        </p:nvGraphicFramePr>
        <p:xfrm>
          <a:off x="5327650" y="2667000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4120" imgH="215640" progId="Equation.KSEE3">
                  <p:embed/>
                </p:oleObj>
              </mc:Choice>
              <mc:Fallback>
                <p:oleObj name="Equation" r:id="rId3" imgW="11412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27650" y="2667000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63A1EBFA-8542-45CB-B21C-22C396CD57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4532" y="2891297"/>
            <a:ext cx="4900885" cy="38109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58412B-88B3-4B0B-959B-690B2BF01FD2}"/>
              </a:ext>
            </a:extLst>
          </p:cNvPr>
          <p:cNvSpPr txBox="1"/>
          <p:nvPr/>
        </p:nvSpPr>
        <p:spPr>
          <a:xfrm>
            <a:off x="599768" y="1032387"/>
            <a:ext cx="2483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err="1"/>
              <a:t>밸런싱</a:t>
            </a:r>
            <a:r>
              <a:rPr lang="ko-KR" altLang="en-US" b="1" dirty="0"/>
              <a:t> 로봇의 원리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5A2278-86C7-4820-9CBE-C293FA5246B1}"/>
              </a:ext>
            </a:extLst>
          </p:cNvPr>
          <p:cNvSpPr txBox="1"/>
          <p:nvPr/>
        </p:nvSpPr>
        <p:spPr>
          <a:xfrm>
            <a:off x="529105" y="1930429"/>
            <a:ext cx="6179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2 </a:t>
            </a:r>
            <a:r>
              <a:rPr lang="ko-KR" altLang="en-US" sz="1400" dirty="0">
                <a:latin typeface="+mn-ea"/>
              </a:rPr>
              <a:t>자유도 운동</a:t>
            </a:r>
            <a:r>
              <a:rPr lang="en-US" altLang="ko-KR" sz="1400" dirty="0">
                <a:latin typeface="+mn-ea"/>
              </a:rPr>
              <a:t>(2-DOF) : </a:t>
            </a:r>
            <a:r>
              <a:rPr lang="ko-KR" altLang="en-US" sz="1400" dirty="0">
                <a:latin typeface="+mn-ea"/>
              </a:rPr>
              <a:t>로봇 몸체의 기울기</a:t>
            </a:r>
            <a:r>
              <a:rPr lang="en-US" altLang="ko-KR" sz="1400" dirty="0">
                <a:latin typeface="+mn-ea"/>
              </a:rPr>
              <a:t>(PITCH)</a:t>
            </a:r>
            <a:r>
              <a:rPr lang="ko-KR" altLang="en-US" sz="1400" dirty="0">
                <a:latin typeface="+mn-ea"/>
              </a:rPr>
              <a:t>와 로봇의 병진운동 </a:t>
            </a:r>
            <a:endParaRPr lang="en-US" altLang="ko-KR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99300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6293C7-10EB-49B8-ADC5-EC6899650A66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상보필터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8ADCEB-C3AD-4255-9D27-96342039F743}"/>
              </a:ext>
            </a:extLst>
          </p:cNvPr>
          <p:cNvSpPr txBox="1"/>
          <p:nvPr/>
        </p:nvSpPr>
        <p:spPr>
          <a:xfrm>
            <a:off x="599768" y="1032387"/>
            <a:ext cx="2661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/>
              <a:t>상보필터 구현 </a:t>
            </a:r>
            <a:r>
              <a:rPr lang="en-US" altLang="ko-KR" b="1" dirty="0"/>
              <a:t>- </a:t>
            </a:r>
            <a:r>
              <a:rPr lang="ko-KR" altLang="en-US" b="1" dirty="0"/>
              <a:t>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B3FE1E5-547E-4577-BEE3-613492BE0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53" y="1727920"/>
            <a:ext cx="10393960" cy="194466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3DA955A-C656-42F8-B4BC-41079876F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53" y="3936399"/>
            <a:ext cx="7037817" cy="297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890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6293C7-10EB-49B8-ADC5-EC6899650A66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상보필터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8ADCEB-C3AD-4255-9D27-96342039F743}"/>
              </a:ext>
            </a:extLst>
          </p:cNvPr>
          <p:cNvSpPr txBox="1"/>
          <p:nvPr/>
        </p:nvSpPr>
        <p:spPr>
          <a:xfrm>
            <a:off x="599768" y="1032387"/>
            <a:ext cx="240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/>
              <a:t>상보필터 적용결과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F36E90F-676B-440D-B754-4C89D0867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49" y="1502428"/>
            <a:ext cx="10167232" cy="533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36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제어기 설계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9175F47-B6CE-45C6-B8ED-C194FEEC8DC0}"/>
                  </a:ext>
                </a:extLst>
              </p:cNvPr>
              <p:cNvSpPr txBox="1"/>
              <p:nvPr/>
            </p:nvSpPr>
            <p:spPr>
              <a:xfrm>
                <a:off x="511277" y="3686139"/>
                <a:ext cx="3983719" cy="4978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u(t)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e>
                    </m:nary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en-US" altLang="ko-KR" dirty="0"/>
                  <a:t> 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9175F47-B6CE-45C6-B8ED-C194FEEC8D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277" y="3686139"/>
                <a:ext cx="3983719" cy="497829"/>
              </a:xfrm>
              <a:prstGeom prst="rect">
                <a:avLst/>
              </a:prstGeom>
              <a:blipFill>
                <a:blip r:embed="rId3"/>
                <a:stretch>
                  <a:fillRect l="-1378" t="-97531" b="-15802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FEFC725-5928-4F3B-B4B5-CFE11EDB00C5}"/>
              </a:ext>
            </a:extLst>
          </p:cNvPr>
          <p:cNvSpPr txBox="1"/>
          <p:nvPr/>
        </p:nvSpPr>
        <p:spPr>
          <a:xfrm>
            <a:off x="511276" y="4279788"/>
            <a:ext cx="4067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*u(t) : </a:t>
            </a:r>
            <a:r>
              <a:rPr lang="ko-KR" altLang="en-US" dirty="0" err="1"/>
              <a:t>제어량</a:t>
            </a:r>
            <a:r>
              <a:rPr lang="en-US" altLang="ko-KR" dirty="0"/>
              <a:t>, e(t) : </a:t>
            </a:r>
            <a:r>
              <a:rPr lang="ko-KR" altLang="en-US" dirty="0"/>
              <a:t>목표 값 </a:t>
            </a:r>
            <a:r>
              <a:rPr lang="en-US" altLang="ko-KR" dirty="0"/>
              <a:t>– </a:t>
            </a:r>
            <a:r>
              <a:rPr lang="ko-KR" altLang="en-US" dirty="0"/>
              <a:t>출력 값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B9448C0-93FC-4063-9BB6-EDEF1F2E03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7309" y="3000610"/>
            <a:ext cx="5143919" cy="23667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D04B9F-8332-401C-8E27-BDAB1B24C347}"/>
              </a:ext>
            </a:extLst>
          </p:cNvPr>
          <p:cNvSpPr txBox="1"/>
          <p:nvPr/>
        </p:nvSpPr>
        <p:spPr>
          <a:xfrm>
            <a:off x="599768" y="1032387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PID </a:t>
            </a:r>
            <a:r>
              <a:rPr lang="ko-KR" altLang="en-US" b="1" dirty="0" err="1"/>
              <a:t>제어란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A2BB57-2F26-4353-BC0C-6EA88BBB740F}"/>
              </a:ext>
            </a:extLst>
          </p:cNvPr>
          <p:cNvSpPr txBox="1"/>
          <p:nvPr/>
        </p:nvSpPr>
        <p:spPr>
          <a:xfrm>
            <a:off x="599768" y="1393500"/>
            <a:ext cx="2773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Feedback </a:t>
            </a:r>
            <a:r>
              <a:rPr lang="ko-KR" altLang="en-US" dirty="0"/>
              <a:t>제어의 형태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BA39B3-0874-42B6-8938-0AF58A093A14}"/>
              </a:ext>
            </a:extLst>
          </p:cNvPr>
          <p:cNvSpPr txBox="1"/>
          <p:nvPr/>
        </p:nvSpPr>
        <p:spPr>
          <a:xfrm>
            <a:off x="599768" y="1699119"/>
            <a:ext cx="6552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비례</a:t>
            </a:r>
            <a:r>
              <a:rPr lang="en-US" altLang="ko-KR" dirty="0"/>
              <a:t>(Proportional), </a:t>
            </a:r>
            <a:r>
              <a:rPr lang="ko-KR" altLang="en-US" dirty="0"/>
              <a:t>적분</a:t>
            </a:r>
            <a:r>
              <a:rPr lang="en-US" altLang="ko-KR" dirty="0"/>
              <a:t>(Integral), </a:t>
            </a:r>
            <a:r>
              <a:rPr lang="ko-KR" altLang="en-US" dirty="0"/>
              <a:t>미분</a:t>
            </a:r>
            <a:r>
              <a:rPr lang="en-US" altLang="ko-KR" dirty="0"/>
              <a:t>(Differential)</a:t>
            </a:r>
            <a:r>
              <a:rPr lang="ko-KR" altLang="en-US" dirty="0"/>
              <a:t>를 의미</a:t>
            </a:r>
            <a:endParaRPr lang="en-US" alt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64239E-455A-4946-8123-84C6D47916B4}"/>
              </a:ext>
            </a:extLst>
          </p:cNvPr>
          <p:cNvSpPr txBox="1"/>
          <p:nvPr/>
        </p:nvSpPr>
        <p:spPr>
          <a:xfrm>
            <a:off x="599768" y="2030313"/>
            <a:ext cx="890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목표 값</a:t>
            </a:r>
            <a:r>
              <a:rPr lang="en-US" altLang="ko-KR" dirty="0"/>
              <a:t>(</a:t>
            </a:r>
            <a:r>
              <a:rPr lang="ko-KR" altLang="en-US" dirty="0"/>
              <a:t>또는 설정 값</a:t>
            </a:r>
            <a:r>
              <a:rPr lang="en-US" altLang="ko-KR" dirty="0"/>
              <a:t>)</a:t>
            </a:r>
            <a:r>
              <a:rPr lang="ko-KR" altLang="en-US" dirty="0"/>
              <a:t>과 제어하고자 하는 대상의 출력 값을 비교하여 오차를 계산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5034D7-EAC5-4741-9ABC-FC37FEA0155D}"/>
              </a:ext>
            </a:extLst>
          </p:cNvPr>
          <p:cNvSpPr txBox="1"/>
          <p:nvPr/>
        </p:nvSpPr>
        <p:spPr>
          <a:xfrm>
            <a:off x="599768" y="2361507"/>
            <a:ext cx="6277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오차를 비례</a:t>
            </a:r>
            <a:r>
              <a:rPr lang="en-US" altLang="ko-KR" dirty="0"/>
              <a:t>, </a:t>
            </a:r>
            <a:r>
              <a:rPr lang="ko-KR" altLang="en-US" dirty="0"/>
              <a:t>적분</a:t>
            </a:r>
            <a:r>
              <a:rPr lang="en-US" altLang="ko-KR" dirty="0"/>
              <a:t>, </a:t>
            </a:r>
            <a:r>
              <a:rPr lang="ko-KR" altLang="en-US" dirty="0"/>
              <a:t>미분 연산을 통해 </a:t>
            </a:r>
            <a:r>
              <a:rPr lang="ko-KR" altLang="en-US" dirty="0" err="1"/>
              <a:t>제어량을</a:t>
            </a:r>
            <a:r>
              <a:rPr lang="ko-KR" altLang="en-US" dirty="0"/>
              <a:t> 조절한다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9D7C9E-5DA7-4799-B2A0-71BE4198E8F9}"/>
              </a:ext>
            </a:extLst>
          </p:cNvPr>
          <p:cNvSpPr txBox="1"/>
          <p:nvPr/>
        </p:nvSpPr>
        <p:spPr>
          <a:xfrm>
            <a:off x="511276" y="6670054"/>
            <a:ext cx="9389109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000" dirty="0"/>
              <a:t>*</a:t>
            </a:r>
            <a:r>
              <a:rPr lang="ko-KR" altLang="en-US" sz="1000" dirty="0"/>
              <a:t>그림 출처 </a:t>
            </a:r>
            <a:r>
              <a:rPr lang="en-US" altLang="ko-KR" sz="1000" dirty="0"/>
              <a:t>: </a:t>
            </a:r>
            <a:r>
              <a:rPr lang="ko-KR" altLang="en-US" sz="1000" dirty="0" err="1"/>
              <a:t>By</a:t>
            </a:r>
            <a:r>
              <a:rPr lang="ko-KR" altLang="en-US" sz="1000" dirty="0"/>
              <a:t> </a:t>
            </a:r>
            <a:r>
              <a:rPr lang="ko-KR" altLang="en-US" sz="1000" dirty="0" err="1"/>
              <a:t>Arturo</a:t>
            </a:r>
            <a:r>
              <a:rPr lang="ko-KR" altLang="en-US" sz="1000" dirty="0"/>
              <a:t> </a:t>
            </a:r>
            <a:r>
              <a:rPr lang="ko-KR" altLang="en-US" sz="1000" dirty="0" err="1"/>
              <a:t>Urquizo</a:t>
            </a:r>
            <a:r>
              <a:rPr lang="ko-KR" altLang="en-US" sz="1000" dirty="0"/>
              <a:t> - http://commons.wikimedia.org/wiki/File:PID.svg, CC BY-SA 3.0, https://commons.wikimedia.org/w/index.php?curid=17633925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95BC2C7-A518-43C6-97EE-3E9B544F34E1}"/>
                  </a:ext>
                </a:extLst>
              </p:cNvPr>
              <p:cNvSpPr txBox="1"/>
              <p:nvPr/>
            </p:nvSpPr>
            <p:spPr>
              <a:xfrm>
                <a:off x="506084" y="5273092"/>
                <a:ext cx="8230138" cy="7748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* </a:t>
                </a:r>
                <a:r>
                  <a:rPr lang="ko-KR" altLang="en-US" dirty="0"/>
                  <a:t>미분제어 </a:t>
                </a:r>
                <a:r>
                  <a:rPr lang="en-US" altLang="ko-KR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ko-KR" altLang="en-US" i="1">
                        <a:latin typeface="Cambria Math" panose="02040503050406030204" pitchFamily="18" charset="0"/>
                      </a:rPr>
                      <m:t>이</m:t>
                    </m:r>
                  </m:oMath>
                </a14:m>
                <a:r>
                  <a:rPr lang="ko-KR" altLang="en-US" dirty="0"/>
                  <a:t>지만</a:t>
                </a:r>
                <a:r>
                  <a:rPr lang="en-US" altLang="ko-KR" dirty="0"/>
                  <a:t>, e(t)</a:t>
                </a:r>
                <a:r>
                  <a:rPr lang="ko-KR" altLang="en-US" dirty="0"/>
                  <a:t>가 목표 값 </a:t>
                </a:r>
                <a:r>
                  <a:rPr lang="en-US" altLang="ko-KR" dirty="0"/>
                  <a:t>– </a:t>
                </a:r>
                <a:r>
                  <a:rPr lang="ko-KR" altLang="en-US" dirty="0"/>
                  <a:t>출력 값으로</a:t>
                </a:r>
                <a:br>
                  <a:rPr lang="en-US" altLang="ko-KR" dirty="0"/>
                </a:br>
                <a:r>
                  <a:rPr lang="en-US" altLang="ko-KR" dirty="0"/>
                  <a:t>                </a:t>
                </a:r>
                <a:r>
                  <a:rPr lang="ko-KR" altLang="en-US" dirty="0"/>
                  <a:t>목표 값이 변하지 않는 상황이면 미분제어의 수식은 다음과 같다</a:t>
                </a:r>
                <a:r>
                  <a:rPr lang="en-US" altLang="ko-KR" dirty="0"/>
                  <a:t>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95BC2C7-A518-43C6-97EE-3E9B544F34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084" y="5273092"/>
                <a:ext cx="8230138" cy="774827"/>
              </a:xfrm>
              <a:prstGeom prst="rect">
                <a:avLst/>
              </a:prstGeom>
              <a:blipFill>
                <a:blip r:embed="rId5"/>
                <a:stretch>
                  <a:fillRect l="-593" b="-1181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06210BE-08D6-435E-8559-9737E1549595}"/>
                  </a:ext>
                </a:extLst>
              </p:cNvPr>
              <p:cNvSpPr txBox="1"/>
              <p:nvPr/>
            </p:nvSpPr>
            <p:spPr>
              <a:xfrm>
                <a:off x="506084" y="6174320"/>
                <a:ext cx="2715167" cy="4978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*</a:t>
                </a:r>
                <a:r>
                  <a:rPr lang="ko-KR" altLang="en-US" dirty="0"/>
                  <a:t> 미분제어 </a:t>
                </a:r>
                <a:r>
                  <a:rPr lang="en-US" altLang="ko-KR" dirty="0"/>
                  <a:t>= </a:t>
                </a:r>
                <a14:m>
                  <m:oMath xmlns:m="http://schemas.openxmlformats.org/officeDocument/2006/math"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f>
                      <m:f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06210BE-08D6-435E-8559-9737E15495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084" y="6174320"/>
                <a:ext cx="2715167" cy="497829"/>
              </a:xfrm>
              <a:prstGeom prst="rect">
                <a:avLst/>
              </a:prstGeom>
              <a:blipFill>
                <a:blip r:embed="rId6"/>
                <a:stretch>
                  <a:fillRect l="-1798" b="-487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18397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D04B9F-8332-401C-8E27-BDAB1B24C347}"/>
              </a:ext>
            </a:extLst>
          </p:cNvPr>
          <p:cNvSpPr txBox="1"/>
          <p:nvPr/>
        </p:nvSpPr>
        <p:spPr>
          <a:xfrm>
            <a:off x="599768" y="1032387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PID </a:t>
            </a:r>
            <a:r>
              <a:rPr lang="ko-KR" altLang="en-US" b="1" dirty="0"/>
              <a:t>제어 동작원리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A2BB57-2F26-4353-BC0C-6EA88BBB740F}"/>
              </a:ext>
            </a:extLst>
          </p:cNvPr>
          <p:cNvSpPr txBox="1"/>
          <p:nvPr/>
        </p:nvSpPr>
        <p:spPr>
          <a:xfrm>
            <a:off x="599768" y="1393500"/>
            <a:ext cx="93378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비례제어</a:t>
            </a:r>
            <a:r>
              <a:rPr lang="en-US" altLang="ko-KR" sz="1400" dirty="0">
                <a:latin typeface="+mn-ea"/>
              </a:rPr>
              <a:t>(P</a:t>
            </a:r>
            <a:r>
              <a:rPr lang="ko-KR" altLang="en-US" sz="1400" dirty="0">
                <a:latin typeface="+mn-ea"/>
              </a:rPr>
              <a:t>제어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: </a:t>
            </a:r>
            <a:r>
              <a:rPr lang="ko-KR" altLang="en-US" sz="1400" dirty="0">
                <a:latin typeface="+mn-ea"/>
              </a:rPr>
              <a:t>오차에 비례하여 </a:t>
            </a:r>
            <a:r>
              <a:rPr lang="ko-KR" altLang="en-US" sz="1400" dirty="0" err="1">
                <a:latin typeface="+mn-ea"/>
              </a:rPr>
              <a:t>제어량이</a:t>
            </a:r>
            <a:r>
              <a:rPr lang="ko-KR" altLang="en-US" sz="1400" dirty="0">
                <a:latin typeface="+mn-ea"/>
              </a:rPr>
              <a:t> 변함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응답속도를 높일 수 있지만 </a:t>
            </a:r>
            <a:r>
              <a:rPr lang="ko-KR" altLang="en-US" sz="1400" dirty="0" err="1">
                <a:latin typeface="+mn-ea"/>
              </a:rPr>
              <a:t>오버슈트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정상상태 오차가 발생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BA39B3-0874-42B6-8938-0AF58A093A14}"/>
              </a:ext>
            </a:extLst>
          </p:cNvPr>
          <p:cNvSpPr txBox="1"/>
          <p:nvPr/>
        </p:nvSpPr>
        <p:spPr>
          <a:xfrm>
            <a:off x="599768" y="1699119"/>
            <a:ext cx="81900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적분제어</a:t>
            </a:r>
            <a:r>
              <a:rPr lang="en-US" altLang="ko-KR" sz="1400" dirty="0">
                <a:latin typeface="+mn-ea"/>
              </a:rPr>
              <a:t>(I</a:t>
            </a:r>
            <a:r>
              <a:rPr lang="ko-KR" altLang="en-US" sz="1400" dirty="0">
                <a:latin typeface="+mn-ea"/>
              </a:rPr>
              <a:t>제어</a:t>
            </a:r>
            <a:r>
              <a:rPr lang="en-US" altLang="ko-KR" sz="1400" dirty="0">
                <a:latin typeface="+mn-ea"/>
              </a:rPr>
              <a:t>) : </a:t>
            </a:r>
            <a:r>
              <a:rPr lang="ko-KR" altLang="en-US" sz="1400" dirty="0">
                <a:latin typeface="+mn-ea"/>
              </a:rPr>
              <a:t>정상상태 오차를 없애고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비례제어와 같이 응답속도를 높일 수 있지만</a:t>
            </a:r>
            <a:r>
              <a:rPr lang="en-US" altLang="ko-KR" sz="1400" dirty="0">
                <a:latin typeface="+mn-ea"/>
              </a:rPr>
              <a:t>,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오차를 계속 누적하여 정상상태에 도달하여도 </a:t>
            </a:r>
            <a:r>
              <a:rPr lang="ko-KR" altLang="en-US" sz="1400" dirty="0" err="1">
                <a:latin typeface="+mn-ea"/>
              </a:rPr>
              <a:t>제어량이</a:t>
            </a:r>
            <a:r>
              <a:rPr lang="ko-KR" altLang="en-US" sz="1400" dirty="0">
                <a:latin typeface="+mn-ea"/>
              </a:rPr>
              <a:t> 줄지 않는 와인드업 현상 발생</a:t>
            </a:r>
            <a:r>
              <a:rPr lang="en-US" altLang="ko-KR" sz="1400" dirty="0">
                <a:latin typeface="+mn-ea"/>
              </a:rPr>
              <a:t>(Wind-up).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64239E-455A-4946-8123-84C6D47916B4}"/>
              </a:ext>
            </a:extLst>
          </p:cNvPr>
          <p:cNvSpPr txBox="1"/>
          <p:nvPr/>
        </p:nvSpPr>
        <p:spPr>
          <a:xfrm>
            <a:off x="599768" y="2183506"/>
            <a:ext cx="781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미분제어</a:t>
            </a:r>
            <a:r>
              <a:rPr lang="en-US" altLang="ko-KR" sz="1400" dirty="0">
                <a:latin typeface="+mn-ea"/>
              </a:rPr>
              <a:t>(D</a:t>
            </a:r>
            <a:r>
              <a:rPr lang="ko-KR" altLang="en-US" sz="1400" dirty="0">
                <a:latin typeface="+mn-ea"/>
              </a:rPr>
              <a:t>제어</a:t>
            </a:r>
            <a:r>
              <a:rPr lang="en-US" altLang="ko-KR" sz="1400" dirty="0">
                <a:latin typeface="+mn-ea"/>
              </a:rPr>
              <a:t>) : </a:t>
            </a:r>
            <a:r>
              <a:rPr lang="ko-KR" altLang="en-US" sz="1400" dirty="0">
                <a:latin typeface="+mn-ea"/>
              </a:rPr>
              <a:t>오차의 급격한 변화량에 비례하여 </a:t>
            </a:r>
            <a:r>
              <a:rPr lang="ko-KR" altLang="en-US" sz="1400" dirty="0" err="1">
                <a:latin typeface="+mn-ea"/>
              </a:rPr>
              <a:t>제어량을</a:t>
            </a:r>
            <a:r>
              <a:rPr lang="ko-KR" altLang="en-US" sz="1400" dirty="0">
                <a:latin typeface="+mn-ea"/>
              </a:rPr>
              <a:t> 조절하며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 err="1">
                <a:latin typeface="+mn-ea"/>
              </a:rPr>
              <a:t>오버슛을</a:t>
            </a:r>
            <a:r>
              <a:rPr lang="ko-KR" altLang="en-US" sz="1400" dirty="0">
                <a:latin typeface="+mn-ea"/>
              </a:rPr>
              <a:t> 줄여준다</a:t>
            </a:r>
            <a:r>
              <a:rPr lang="en-US" altLang="ko-KR" sz="1400" dirty="0">
                <a:latin typeface="+mn-ea"/>
              </a:rPr>
              <a:t>.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17399E8-3A3E-4141-ACC1-8EA53D9A7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30" y="3301226"/>
            <a:ext cx="5288041" cy="30443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4E5C3F-5BE4-4120-98FD-CE492D4F85F4}"/>
              </a:ext>
            </a:extLst>
          </p:cNvPr>
          <p:cNvSpPr txBox="1"/>
          <p:nvPr/>
        </p:nvSpPr>
        <p:spPr>
          <a:xfrm>
            <a:off x="5345906" y="3108154"/>
            <a:ext cx="519885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*</a:t>
            </a:r>
            <a:r>
              <a:rPr lang="ko-KR" altLang="en-US" sz="1200" dirty="0"/>
              <a:t>구간별 적분</a:t>
            </a:r>
            <a:r>
              <a:rPr lang="en-US" altLang="ko-KR" sz="1200" dirty="0"/>
              <a:t>/</a:t>
            </a:r>
            <a:r>
              <a:rPr lang="ko-KR" altLang="en-US" sz="1200" dirty="0"/>
              <a:t>미분제어 동작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①구간</a:t>
            </a:r>
            <a:br>
              <a:rPr lang="en-US" altLang="ko-KR" sz="1200" dirty="0"/>
            </a:br>
            <a:r>
              <a:rPr lang="en-US" altLang="ko-KR" sz="1200" dirty="0">
                <a:sym typeface="Wingdings" panose="05000000000000000000" pitchFamily="2" charset="2"/>
              </a:rPr>
              <a:t> </a:t>
            </a:r>
            <a:r>
              <a:rPr lang="ko-KR" altLang="en-US" sz="1200" dirty="0"/>
              <a:t>적분제어는 오차가 </a:t>
            </a:r>
            <a:r>
              <a:rPr lang="en-US" altLang="ko-KR" sz="1200" dirty="0"/>
              <a:t>(+)</a:t>
            </a:r>
            <a:r>
              <a:rPr lang="ko-KR" altLang="en-US" sz="1200" dirty="0"/>
              <a:t>가</a:t>
            </a:r>
            <a:r>
              <a:rPr lang="en-US" altLang="ko-KR" sz="1200" dirty="0"/>
              <a:t> </a:t>
            </a:r>
            <a:r>
              <a:rPr lang="ko-KR" altLang="en-US" sz="1200" dirty="0"/>
              <a:t>되어 </a:t>
            </a:r>
            <a:r>
              <a:rPr lang="ko-KR" altLang="en-US" sz="1200" dirty="0" err="1"/>
              <a:t>제어량을</a:t>
            </a:r>
            <a:r>
              <a:rPr lang="ko-KR" altLang="en-US" sz="1200" dirty="0"/>
              <a:t> 늘려준다</a:t>
            </a:r>
            <a:br>
              <a:rPr lang="en-US" altLang="ko-KR" sz="1200" dirty="0"/>
            </a:br>
            <a:r>
              <a:rPr lang="en-US" altLang="ko-KR" sz="1200" dirty="0">
                <a:sym typeface="Wingdings" panose="05000000000000000000" pitchFamily="2" charset="2"/>
              </a:rPr>
              <a:t></a:t>
            </a:r>
            <a:r>
              <a:rPr lang="ko-KR" altLang="en-US" sz="1200" dirty="0">
                <a:sym typeface="Wingdings" panose="05000000000000000000" pitchFamily="2" charset="2"/>
              </a:rPr>
              <a:t> 미분제어는 오차의 변화량이 증가하는 구간으로 </a:t>
            </a:r>
            <a:r>
              <a:rPr lang="ko-KR" altLang="en-US" sz="1200" dirty="0" err="1">
                <a:sym typeface="Wingdings" panose="05000000000000000000" pitchFamily="2" charset="2"/>
              </a:rPr>
              <a:t>제어량을</a:t>
            </a:r>
            <a:r>
              <a:rPr lang="ko-KR" altLang="en-US" sz="1200" dirty="0">
                <a:sym typeface="Wingdings" panose="05000000000000000000" pitchFamily="2" charset="2"/>
              </a:rPr>
              <a:t> 줄여준다</a:t>
            </a:r>
            <a:br>
              <a:rPr lang="en-US" altLang="ko-KR" sz="1200" dirty="0">
                <a:sym typeface="Wingdings" panose="05000000000000000000" pitchFamily="2" charset="2"/>
              </a:rPr>
            </a:br>
            <a:endParaRPr lang="en-US" altLang="ko-KR" sz="1200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②구간</a:t>
            </a:r>
            <a:br>
              <a:rPr lang="en-US" altLang="ko-KR" sz="1200" dirty="0"/>
            </a:br>
            <a:r>
              <a:rPr lang="en-US" altLang="ko-KR" sz="1200" dirty="0"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ym typeface="Wingdings" panose="05000000000000000000" pitchFamily="2" charset="2"/>
              </a:rPr>
              <a:t>적분제어는 오차가 </a:t>
            </a:r>
            <a:r>
              <a:rPr lang="en-US" altLang="ko-KR" sz="1200" dirty="0">
                <a:sym typeface="Wingdings" panose="05000000000000000000" pitchFamily="2" charset="2"/>
              </a:rPr>
              <a:t>(-)</a:t>
            </a:r>
            <a:r>
              <a:rPr lang="ko-KR" altLang="en-US" sz="1200" dirty="0">
                <a:sym typeface="Wingdings" panose="05000000000000000000" pitchFamily="2" charset="2"/>
              </a:rPr>
              <a:t>가 되어 </a:t>
            </a:r>
            <a:r>
              <a:rPr lang="ko-KR" altLang="en-US" sz="1200" dirty="0" err="1">
                <a:sym typeface="Wingdings" panose="05000000000000000000" pitchFamily="2" charset="2"/>
              </a:rPr>
              <a:t>제어량을</a:t>
            </a:r>
            <a:r>
              <a:rPr lang="ko-KR" altLang="en-US" sz="1200" dirty="0">
                <a:sym typeface="Wingdings" panose="05000000000000000000" pitchFamily="2" charset="2"/>
              </a:rPr>
              <a:t> 줄여준다</a:t>
            </a:r>
            <a:br>
              <a:rPr lang="en-US" altLang="ko-KR" sz="1200" dirty="0">
                <a:sym typeface="Wingdings" panose="05000000000000000000" pitchFamily="2" charset="2"/>
              </a:rPr>
            </a:br>
            <a:r>
              <a:rPr lang="en-US" altLang="ko-KR" sz="1200" dirty="0"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ym typeface="Wingdings" panose="05000000000000000000" pitchFamily="2" charset="2"/>
              </a:rPr>
              <a:t>미분제어는 오차의 변화량이 증가하는 구간으로 </a:t>
            </a:r>
            <a:r>
              <a:rPr lang="ko-KR" altLang="en-US" sz="1200" dirty="0" err="1">
                <a:sym typeface="Wingdings" panose="05000000000000000000" pitchFamily="2" charset="2"/>
              </a:rPr>
              <a:t>제어량을</a:t>
            </a:r>
            <a:r>
              <a:rPr lang="ko-KR" altLang="en-US" sz="1200" dirty="0">
                <a:sym typeface="Wingdings" panose="05000000000000000000" pitchFamily="2" charset="2"/>
              </a:rPr>
              <a:t> 줄여준다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ko-KR" altLang="en-US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③구간</a:t>
            </a:r>
            <a:br>
              <a:rPr lang="en-US" altLang="ko-KR" sz="1200" dirty="0"/>
            </a:br>
            <a:r>
              <a:rPr lang="en-US" altLang="ko-KR" sz="1200" dirty="0"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ym typeface="Wingdings" panose="05000000000000000000" pitchFamily="2" charset="2"/>
              </a:rPr>
              <a:t>적분제어는 오차가 </a:t>
            </a:r>
            <a:r>
              <a:rPr lang="en-US" altLang="ko-KR" sz="1200" dirty="0">
                <a:sym typeface="Wingdings" panose="05000000000000000000" pitchFamily="2" charset="2"/>
              </a:rPr>
              <a:t>(-)</a:t>
            </a:r>
            <a:r>
              <a:rPr lang="ko-KR" altLang="en-US" sz="1200" dirty="0">
                <a:sym typeface="Wingdings" panose="05000000000000000000" pitchFamily="2" charset="2"/>
              </a:rPr>
              <a:t>가 되어 </a:t>
            </a:r>
            <a:r>
              <a:rPr lang="ko-KR" altLang="en-US" sz="1200" dirty="0" err="1">
                <a:sym typeface="Wingdings" panose="05000000000000000000" pitchFamily="2" charset="2"/>
              </a:rPr>
              <a:t>제어량을</a:t>
            </a:r>
            <a:r>
              <a:rPr lang="ko-KR" altLang="en-US" sz="1200" dirty="0">
                <a:sym typeface="Wingdings" panose="05000000000000000000" pitchFamily="2" charset="2"/>
              </a:rPr>
              <a:t> 줄여준다</a:t>
            </a:r>
            <a:br>
              <a:rPr lang="en-US" altLang="ko-KR" sz="1200" dirty="0">
                <a:sym typeface="Wingdings" panose="05000000000000000000" pitchFamily="2" charset="2"/>
              </a:rPr>
            </a:br>
            <a:r>
              <a:rPr lang="en-US" altLang="ko-KR" sz="1200" dirty="0"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ym typeface="Wingdings" panose="05000000000000000000" pitchFamily="2" charset="2"/>
              </a:rPr>
              <a:t>미분제어는 오차의 변화량이 줄어드는 구간으로 </a:t>
            </a:r>
            <a:r>
              <a:rPr lang="ko-KR" altLang="en-US" sz="1200" dirty="0" err="1">
                <a:sym typeface="Wingdings" panose="05000000000000000000" pitchFamily="2" charset="2"/>
              </a:rPr>
              <a:t>제어량을</a:t>
            </a:r>
            <a:r>
              <a:rPr lang="ko-KR" altLang="en-US" sz="1200" dirty="0">
                <a:sym typeface="Wingdings" panose="05000000000000000000" pitchFamily="2" charset="2"/>
              </a:rPr>
              <a:t> 늘려준다</a:t>
            </a:r>
            <a:endParaRPr lang="en-US" altLang="ko-KR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9C7AE6-4B70-4CF7-806D-C62442DF5AD8}"/>
              </a:ext>
            </a:extLst>
          </p:cNvPr>
          <p:cNvSpPr txBox="1"/>
          <p:nvPr/>
        </p:nvSpPr>
        <p:spPr>
          <a:xfrm>
            <a:off x="1833116" y="401129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3F6B0D-63A8-4340-AE22-B6590A5EBB26}"/>
              </a:ext>
            </a:extLst>
          </p:cNvPr>
          <p:cNvSpPr txBox="1"/>
          <p:nvPr/>
        </p:nvSpPr>
        <p:spPr>
          <a:xfrm>
            <a:off x="878115" y="451361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23CA9F3-D067-453D-BA24-9823FC5A2279}"/>
                  </a:ext>
                </a:extLst>
              </p:cNvPr>
              <p:cNvSpPr txBox="1"/>
              <p:nvPr/>
            </p:nvSpPr>
            <p:spPr>
              <a:xfrm>
                <a:off x="5525626" y="5611641"/>
                <a:ext cx="4071307" cy="4978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u(t)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nary>
                  </m:oMath>
                </a14:m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r>
                      <a:rPr lang="en-US" altLang="ko-KR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f>
                      <m:f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𝑑𝑜𝑢𝑡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23CA9F3-D067-453D-BA24-9823FC5A22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5626" y="5611641"/>
                <a:ext cx="4071307" cy="497829"/>
              </a:xfrm>
              <a:prstGeom prst="rect">
                <a:avLst/>
              </a:prstGeom>
              <a:blipFill>
                <a:blip r:embed="rId4"/>
                <a:stretch>
                  <a:fillRect l="-1198" t="-97531" b="-15802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8D0B4EDC-6D0E-41A6-A616-C560B2F25113}"/>
              </a:ext>
            </a:extLst>
          </p:cNvPr>
          <p:cNvSpPr txBox="1"/>
          <p:nvPr/>
        </p:nvSpPr>
        <p:spPr>
          <a:xfrm>
            <a:off x="1500387" y="401129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B03EFDB-F46E-4AC7-89F0-FCC3BFAAF690}"/>
              </a:ext>
            </a:extLst>
          </p:cNvPr>
          <p:cNvCxnSpPr/>
          <p:nvPr/>
        </p:nvCxnSpPr>
        <p:spPr>
          <a:xfrm>
            <a:off x="1901371" y="2885727"/>
            <a:ext cx="0" cy="3188502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E42063-817C-489F-A251-652079D1F6F7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제어기 설계</a:t>
            </a:r>
          </a:p>
        </p:txBody>
      </p:sp>
    </p:spTree>
    <p:extLst>
      <p:ext uri="{BB962C8B-B14F-4D97-AF65-F5344CB8AC3E}">
        <p14:creationId xmlns:p14="http://schemas.microsoft.com/office/powerpoint/2010/main" val="28981977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D04B9F-8332-401C-8E27-BDAB1B24C347}"/>
              </a:ext>
            </a:extLst>
          </p:cNvPr>
          <p:cNvSpPr txBox="1"/>
          <p:nvPr/>
        </p:nvSpPr>
        <p:spPr>
          <a:xfrm>
            <a:off x="599768" y="1032387"/>
            <a:ext cx="207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PID </a:t>
            </a:r>
            <a:r>
              <a:rPr lang="ko-KR" altLang="en-US" b="1" dirty="0"/>
              <a:t>제어 코드</a:t>
            </a:r>
            <a:r>
              <a:rPr lang="en-US" altLang="ko-KR" b="1" dirty="0"/>
              <a:t>1</a:t>
            </a:r>
            <a:endParaRPr lang="ko-KR" altLang="en-US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5F56B16-B7FD-4C3A-8F4E-1B29EE83A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274" y="1712686"/>
            <a:ext cx="8249264" cy="509233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87E7FB8-C299-42FD-8779-9B787421C0D8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제어기 설계</a:t>
            </a:r>
          </a:p>
        </p:txBody>
      </p:sp>
    </p:spTree>
    <p:extLst>
      <p:ext uri="{BB962C8B-B14F-4D97-AF65-F5344CB8AC3E}">
        <p14:creationId xmlns:p14="http://schemas.microsoft.com/office/powerpoint/2010/main" val="1444632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D04B9F-8332-401C-8E27-BDAB1B24C347}"/>
              </a:ext>
            </a:extLst>
          </p:cNvPr>
          <p:cNvSpPr txBox="1"/>
          <p:nvPr/>
        </p:nvSpPr>
        <p:spPr>
          <a:xfrm>
            <a:off x="599768" y="1032387"/>
            <a:ext cx="207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PID </a:t>
            </a:r>
            <a:r>
              <a:rPr lang="ko-KR" altLang="en-US" b="1" dirty="0"/>
              <a:t>제어 코드</a:t>
            </a:r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7E7FB8-C299-42FD-8779-9B787421C0D8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제어기 설계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D4A4B79-31CD-4007-87D7-63CF7B885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8" y="1631776"/>
            <a:ext cx="5643715" cy="497067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15D2325-8269-438D-8311-229250C76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483" y="1631776"/>
            <a:ext cx="4012677" cy="339157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2AC720E-D55B-46B4-9237-FC05289FF9E8}"/>
                  </a:ext>
                </a:extLst>
              </p:cNvPr>
              <p:cNvSpPr txBox="1"/>
              <p:nvPr/>
            </p:nvSpPr>
            <p:spPr>
              <a:xfrm>
                <a:off x="6484690" y="5402510"/>
                <a:ext cx="3682418" cy="7808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* </a:t>
                </a:r>
                <a:r>
                  <a:rPr lang="ko-KR" altLang="en-US" dirty="0"/>
                  <a:t>미분 </a:t>
                </a:r>
                <a:r>
                  <a:rPr lang="en-US" altLang="ko-KR" dirty="0"/>
                  <a:t>= </a:t>
                </a:r>
                <a:r>
                  <a:rPr lang="ko-KR" altLang="en-US" dirty="0"/>
                  <a:t>차분방정식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후방 </a:t>
                </a:r>
                <a:r>
                  <a:rPr lang="ko-KR" altLang="en-US" dirty="0" err="1"/>
                  <a:t>차분법</a:t>
                </a:r>
                <a:r>
                  <a:rPr lang="en-US" altLang="ko-KR" dirty="0"/>
                  <a:t>)</a:t>
                </a:r>
                <a:br>
                  <a:rPr lang="en-US" altLang="ko-KR" dirty="0"/>
                </a:br>
                <a:r>
                  <a:rPr lang="en-US" altLang="ko-KR" dirty="0">
                    <a:sym typeface="Wingdings" panose="05000000000000000000" pitchFamily="2" charset="2"/>
                  </a:rPr>
                  <a:t>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𝑦</m:t>
                        </m:r>
                      </m:e>
                      <m:sup>
                        <m:r>
                          <a:rPr lang="en-US" altLang="ko-KR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ko-KR" dirty="0">
                    <a:sym typeface="Wingdings" panose="05000000000000000000" pitchFamily="2" charset="2"/>
                  </a:rPr>
                  <a:t>[n]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𝑛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[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−1]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𝑇</m:t>
                        </m:r>
                      </m:den>
                    </m:f>
                  </m:oMath>
                </a14:m>
                <a:endParaRPr lang="ko-KR" alt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2AC720E-D55B-46B4-9237-FC05289FF9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4690" y="5402510"/>
                <a:ext cx="3682418" cy="780855"/>
              </a:xfrm>
              <a:prstGeom prst="rect">
                <a:avLst/>
              </a:prstGeom>
              <a:blipFill>
                <a:blip r:embed="rId5"/>
                <a:stretch>
                  <a:fillRect l="-1490" t="-3906" r="-662" b="-390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1C7D71B6-BD7E-4F0C-9CA6-96AD5FFEFEE7}"/>
              </a:ext>
            </a:extLst>
          </p:cNvPr>
          <p:cNvSpPr txBox="1"/>
          <p:nvPr/>
        </p:nvSpPr>
        <p:spPr>
          <a:xfrm>
            <a:off x="6543593" y="6215615"/>
            <a:ext cx="376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* </a:t>
            </a:r>
            <a:r>
              <a:rPr lang="ko-KR" altLang="en-US" dirty="0"/>
              <a:t>적분 </a:t>
            </a:r>
            <a:r>
              <a:rPr lang="en-US" altLang="ko-KR" dirty="0"/>
              <a:t>= </a:t>
            </a:r>
            <a:r>
              <a:rPr lang="ko-KR" altLang="en-US" dirty="0" err="1"/>
              <a:t>구분구적법</a:t>
            </a:r>
            <a:r>
              <a:rPr lang="en-US" altLang="ko-KR" dirty="0"/>
              <a:t>(0 order hold)</a:t>
            </a:r>
            <a:br>
              <a:rPr lang="en-US" altLang="ko-KR" dirty="0"/>
            </a:br>
            <a:r>
              <a:rPr lang="en-US" altLang="ko-KR" dirty="0">
                <a:sym typeface="Wingdings" panose="05000000000000000000" pitchFamily="2" charset="2"/>
              </a:rPr>
              <a:t>y[n] = y[n-1] + x[n]*T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85589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D04B9F-8332-401C-8E27-BDAB1B24C347}"/>
              </a:ext>
            </a:extLst>
          </p:cNvPr>
          <p:cNvSpPr txBox="1"/>
          <p:nvPr/>
        </p:nvSpPr>
        <p:spPr>
          <a:xfrm>
            <a:off x="599768" y="1032387"/>
            <a:ext cx="2714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err="1"/>
              <a:t>밸런싱</a:t>
            </a:r>
            <a:r>
              <a:rPr lang="ko-KR" altLang="en-US" b="1" dirty="0"/>
              <a:t> 로봇 구동영상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BC22F7-D6D7-400D-8E6A-FF0A529817F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구동영상</a:t>
            </a:r>
          </a:p>
        </p:txBody>
      </p:sp>
      <p:pic>
        <p:nvPicPr>
          <p:cNvPr id="4" name="KakaoTalk_20210403_031845286">
            <a:hlinkClick r:id="" action="ppaction://media"/>
            <a:extLst>
              <a:ext uri="{FF2B5EF4-FFF2-40B4-BE49-F238E27FC236}">
                <a16:creationId xmlns:a16="http://schemas.microsoft.com/office/drawing/2014/main" id="{3449ADFC-8955-4AB1-A61F-10EB90731F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09752" y="1479200"/>
            <a:ext cx="4027714" cy="481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30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3. </a:t>
            </a: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동역학 모델링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BA1B9A-3D48-4E22-B7B4-0255F0CC2BEB}"/>
              </a:ext>
            </a:extLst>
          </p:cNvPr>
          <p:cNvSpPr txBox="1"/>
          <p:nvPr/>
        </p:nvSpPr>
        <p:spPr>
          <a:xfrm>
            <a:off x="511277" y="808392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(1)  </a:t>
            </a:r>
            <a:r>
              <a:rPr lang="ko-KR" altLang="en-US" dirty="0"/>
              <a:t>동역학 모델링</a:t>
            </a:r>
            <a:endParaRPr lang="en-US" altLang="ko-KR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FD451A89-5A2C-487A-AE6F-ECDDC85530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7650" y="2667000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4120" imgH="215640" progId="Equation.KSEE3">
                  <p:embed/>
                </p:oleObj>
              </mc:Choice>
              <mc:Fallback>
                <p:oleObj name="Equation" r:id="rId3" imgW="114120" imgH="215640" progId="Equation.KSEE3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FD451A89-5A2C-487A-AE6F-ECDDC85530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27650" y="2667000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5C9D38F5-91D6-4DBB-AC98-A4D97851C3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277" y="1656070"/>
            <a:ext cx="3683044" cy="474593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8C6C550-AA8A-42EA-B889-221FF9D23F7F}"/>
                  </a:ext>
                </a:extLst>
              </p:cNvPr>
              <p:cNvSpPr txBox="1"/>
              <p:nvPr/>
            </p:nvSpPr>
            <p:spPr>
              <a:xfrm>
                <a:off x="5531243" y="794902"/>
                <a:ext cx="2787238" cy="61863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※</a:t>
                </a:r>
                <a:r>
                  <a:rPr lang="ko-KR" altLang="en-US" dirty="0"/>
                  <a:t>기호 정리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r>
                  <a:rPr lang="en-US" altLang="ko-KR" dirty="0"/>
                  <a:t>x : </a:t>
                </a:r>
                <a:r>
                  <a:rPr lang="ko-KR" altLang="en-US" dirty="0"/>
                  <a:t>로봇의 이동거리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r>
                  <a:rPr lang="ko-KR" altLang="ko-KR" dirty="0" err="1"/>
                  <a:t>θ</a:t>
                </a:r>
                <a:r>
                  <a:rPr lang="en-US" altLang="ko-KR" dirty="0"/>
                  <a:t> : </a:t>
                </a:r>
                <a:r>
                  <a:rPr lang="ko-KR" altLang="en-US" dirty="0"/>
                  <a:t>몸체의 각도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r>
                  <a:rPr lang="el-GR" altLang="ko-KR" dirty="0"/>
                  <a:t>φ</a:t>
                </a:r>
                <a:r>
                  <a:rPr lang="en-US" altLang="ko-KR" dirty="0"/>
                  <a:t> : </a:t>
                </a:r>
                <a:r>
                  <a:rPr lang="ko-KR" altLang="en-US" dirty="0"/>
                  <a:t>바퀴의 회전각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i="1" smtClean="0">
                            <a:latin typeface="Cambria Math" panose="02040503050406030204" pitchFamily="18" charset="0"/>
                          </a:rPr>
                          <m:t>τ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altLang="ko-KR" dirty="0"/>
                  <a:t> : </a:t>
                </a:r>
                <a:r>
                  <a:rPr lang="ko-KR" altLang="en-US" dirty="0"/>
                  <a:t>몸체의 </a:t>
                </a:r>
                <a:r>
                  <a:rPr lang="ko-KR" altLang="en-US" dirty="0" err="1"/>
                  <a:t>회전토크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i="1" smtClean="0">
                            <a:latin typeface="Cambria Math" panose="02040503050406030204" pitchFamily="18" charset="0"/>
                          </a:rPr>
                          <m:t>τ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</m:oMath>
                </a14:m>
                <a:r>
                  <a:rPr lang="en-US" altLang="ko-KR" dirty="0"/>
                  <a:t> : </a:t>
                </a:r>
                <a:r>
                  <a:rPr lang="ko-KR" altLang="en-US" dirty="0"/>
                  <a:t>바퀴의 </a:t>
                </a:r>
                <a:r>
                  <a:rPr lang="ko-KR" altLang="en-US" dirty="0" err="1"/>
                  <a:t>회전토크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</m:oMath>
                </a14:m>
                <a:r>
                  <a:rPr lang="en-US" altLang="ko-KR" dirty="0"/>
                  <a:t>: </a:t>
                </a:r>
                <a:r>
                  <a:rPr lang="ko-KR" altLang="en-US" dirty="0"/>
                  <a:t>바퀴의 질량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altLang="ko-KR" dirty="0"/>
                  <a:t>: </a:t>
                </a:r>
                <a:r>
                  <a:rPr lang="ko-KR" altLang="en-US" dirty="0"/>
                  <a:t>몸체의 질량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</m:oMath>
                </a14:m>
                <a:r>
                  <a:rPr lang="en-US" altLang="ko-KR" dirty="0"/>
                  <a:t>: </a:t>
                </a:r>
                <a:r>
                  <a:rPr lang="ko-KR" altLang="en-US" dirty="0"/>
                  <a:t>바퀴의 관성모멘트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altLang="ko-KR" dirty="0"/>
                  <a:t>: </a:t>
                </a:r>
                <a:r>
                  <a:rPr lang="ko-KR" altLang="en-US" dirty="0"/>
                  <a:t>몸체의 관성모멘트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r>
                  <a:rPr lang="en-US" altLang="ko-KR" dirty="0"/>
                  <a:t>l : </a:t>
                </a:r>
                <a:r>
                  <a:rPr lang="ko-KR" altLang="en-US" dirty="0"/>
                  <a:t>무게 중심간 거리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r>
                  <a:rPr lang="en-US" altLang="ko-KR" dirty="0"/>
                  <a:t>r : </a:t>
                </a:r>
                <a:r>
                  <a:rPr lang="ko-KR" altLang="en-US" dirty="0"/>
                  <a:t>바퀴의 반지름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8C6C550-AA8A-42EA-B889-221FF9D23F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1243" y="794902"/>
                <a:ext cx="2787238" cy="6186309"/>
              </a:xfrm>
              <a:prstGeom prst="rect">
                <a:avLst/>
              </a:prstGeom>
              <a:blipFill>
                <a:blip r:embed="rId6"/>
                <a:stretch>
                  <a:fillRect l="-2183" t="-493" r="-1310" b="-88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90052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3. </a:t>
            </a: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동역학 모델링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BA1B9A-3D48-4E22-B7B4-0255F0CC2BEB}"/>
              </a:ext>
            </a:extLst>
          </p:cNvPr>
          <p:cNvSpPr txBox="1"/>
          <p:nvPr/>
        </p:nvSpPr>
        <p:spPr>
          <a:xfrm>
            <a:off x="511277" y="808392"/>
            <a:ext cx="2638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(1)  </a:t>
            </a:r>
            <a:r>
              <a:rPr lang="ko-KR" altLang="en-US" dirty="0"/>
              <a:t>동역학 모델링</a:t>
            </a:r>
            <a:r>
              <a:rPr lang="en-US" altLang="ko-KR" dirty="0"/>
              <a:t>-</a:t>
            </a:r>
            <a:r>
              <a:rPr lang="ko-KR" altLang="en-US" dirty="0"/>
              <a:t>로봇</a:t>
            </a:r>
            <a:endParaRPr lang="en-US" altLang="ko-KR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FD451A89-5A2C-487A-AE6F-ECDDC85530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7650" y="2667000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4120" imgH="215640" progId="Equation.KSEE3">
                  <p:embed/>
                </p:oleObj>
              </mc:Choice>
              <mc:Fallback>
                <p:oleObj name="Equation" r:id="rId3" imgW="114120" imgH="215640" progId="Equation.KSEE3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FD451A89-5A2C-487A-AE6F-ECDDC85530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27650" y="2667000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5C9D38F5-91D6-4DBB-AC98-A4D97851C3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277" y="1656070"/>
            <a:ext cx="3057833" cy="4745936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D9B1C31-B12D-4895-873F-855B2AAF187E}"/>
              </a:ext>
            </a:extLst>
          </p:cNvPr>
          <p:cNvCxnSpPr>
            <a:cxnSpLocks/>
          </p:cNvCxnSpPr>
          <p:nvPr/>
        </p:nvCxnSpPr>
        <p:spPr>
          <a:xfrm>
            <a:off x="1922205" y="2669458"/>
            <a:ext cx="698091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43FF42D-4590-4B24-AD76-2220EAEB4291}"/>
              </a:ext>
            </a:extLst>
          </p:cNvPr>
          <p:cNvCxnSpPr>
            <a:cxnSpLocks/>
          </p:cNvCxnSpPr>
          <p:nvPr/>
        </p:nvCxnSpPr>
        <p:spPr>
          <a:xfrm>
            <a:off x="167148" y="2435942"/>
            <a:ext cx="2526891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866D766-F81D-48F8-BCDF-B222989C848D}"/>
              </a:ext>
            </a:extLst>
          </p:cNvPr>
          <p:cNvCxnSpPr>
            <a:cxnSpLocks/>
          </p:cNvCxnSpPr>
          <p:nvPr/>
        </p:nvCxnSpPr>
        <p:spPr>
          <a:xfrm>
            <a:off x="167148" y="5164393"/>
            <a:ext cx="1828800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8CC23F49-A00A-40BC-B2AC-228E349892D3}"/>
              </a:ext>
            </a:extLst>
          </p:cNvPr>
          <p:cNvCxnSpPr/>
          <p:nvPr/>
        </p:nvCxnSpPr>
        <p:spPr>
          <a:xfrm>
            <a:off x="977059" y="2500414"/>
            <a:ext cx="0" cy="2558845"/>
          </a:xfrm>
          <a:prstGeom prst="straightConnector1">
            <a:avLst/>
          </a:prstGeom>
          <a:ln w="19050">
            <a:solidFill>
              <a:srgbClr val="00B0F0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8587A4B-7BC9-4EF8-953F-9DE4AE742A7D}"/>
              </a:ext>
            </a:extLst>
          </p:cNvPr>
          <p:cNvSpPr txBox="1"/>
          <p:nvPr/>
        </p:nvSpPr>
        <p:spPr>
          <a:xfrm>
            <a:off x="6017342" y="14060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9246B9A8-AF5F-4A23-8277-9DBA462AB7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8941676"/>
              </p:ext>
            </p:extLst>
          </p:nvPr>
        </p:nvGraphicFramePr>
        <p:xfrm>
          <a:off x="3569110" y="1853404"/>
          <a:ext cx="7126372" cy="3852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7327800" imgH="4038480" progId="Equation.KSEE3">
                  <p:embed/>
                </p:oleObj>
              </mc:Choice>
              <mc:Fallback>
                <p:oleObj name="Equation" r:id="rId6" imgW="7327800" imgH="403848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69110" y="1853404"/>
                        <a:ext cx="7126372" cy="3852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361D493-DF61-497C-9BB9-5FD11F4E478E}"/>
                  </a:ext>
                </a:extLst>
              </p:cNvPr>
              <p:cNvSpPr txBox="1"/>
              <p:nvPr/>
            </p:nvSpPr>
            <p:spPr>
              <a:xfrm>
                <a:off x="77918" y="3534158"/>
                <a:ext cx="89914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func>
                        <m:funcPr>
                          <m:ctrlPr>
                            <a:rPr lang="en-US" altLang="ko-KR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i="0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ko-KR" altLang="en-US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ko-KR" altLang="en-US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361D493-DF61-497C-9BB9-5FD11F4E47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18" y="3534158"/>
                <a:ext cx="899141" cy="276999"/>
              </a:xfrm>
              <a:prstGeom prst="rect">
                <a:avLst/>
              </a:prstGeom>
              <a:blipFill>
                <a:blip r:embed="rId8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BA15B0B-1030-440C-8C38-212CB626E0D4}"/>
                  </a:ext>
                </a:extLst>
              </p:cNvPr>
              <p:cNvSpPr txBox="1"/>
              <p:nvPr/>
            </p:nvSpPr>
            <p:spPr>
              <a:xfrm>
                <a:off x="2187323" y="1337727"/>
                <a:ext cx="89914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func>
                        <m:funcPr>
                          <m:ctrlPr>
                            <a:rPr lang="en-US" altLang="ko-KR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b="0" i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ko-KR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ko-KR" alt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BA15B0B-1030-440C-8C38-212CB626E0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323" y="1337727"/>
                <a:ext cx="899141" cy="276999"/>
              </a:xfrm>
              <a:prstGeom prst="rect">
                <a:avLst/>
              </a:prstGeom>
              <a:blipFill>
                <a:blip r:embed="rId9"/>
                <a:stretch>
                  <a:fillRect b="-1087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1D54230F-38DC-4305-9138-7B334254BB34}"/>
              </a:ext>
            </a:extLst>
          </p:cNvPr>
          <p:cNvCxnSpPr>
            <a:cxnSpLocks/>
            <a:endCxn id="17" idx="2"/>
          </p:cNvCxnSpPr>
          <p:nvPr/>
        </p:nvCxnSpPr>
        <p:spPr>
          <a:xfrm rot="5400000" flipH="1" flipV="1">
            <a:off x="1885972" y="1916079"/>
            <a:ext cx="1052274" cy="449569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7372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C5FF2A2D-9D8C-4A9D-846E-1AE5D8A7E8DB}"/>
              </a:ext>
            </a:extLst>
          </p:cNvPr>
          <p:cNvGrpSpPr/>
          <p:nvPr/>
        </p:nvGrpSpPr>
        <p:grpSpPr>
          <a:xfrm>
            <a:off x="77918" y="1337727"/>
            <a:ext cx="2616121" cy="5064279"/>
            <a:chOff x="77918" y="1337727"/>
            <a:chExt cx="3491192" cy="5064279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5C9D38F5-91D6-4DBB-AC98-A4D97851C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1277" y="1656070"/>
              <a:ext cx="3057833" cy="4745936"/>
            </a:xfrm>
            <a:prstGeom prst="rect">
              <a:avLst/>
            </a:prstGeom>
          </p:spPr>
        </p:pic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DD9B1C31-B12D-4895-873F-855B2AAF187E}"/>
                </a:ext>
              </a:extLst>
            </p:cNvPr>
            <p:cNvCxnSpPr>
              <a:cxnSpLocks/>
            </p:cNvCxnSpPr>
            <p:nvPr/>
          </p:nvCxnSpPr>
          <p:spPr>
            <a:xfrm>
              <a:off x="1922205" y="2669458"/>
              <a:ext cx="698091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D43FF42D-4590-4B24-AD76-2220EAEB4291}"/>
                </a:ext>
              </a:extLst>
            </p:cNvPr>
            <p:cNvCxnSpPr>
              <a:cxnSpLocks/>
            </p:cNvCxnSpPr>
            <p:nvPr/>
          </p:nvCxnSpPr>
          <p:spPr>
            <a:xfrm>
              <a:off x="167148" y="2435942"/>
              <a:ext cx="2526891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5866D766-F81D-48F8-BCDF-B222989C848D}"/>
                </a:ext>
              </a:extLst>
            </p:cNvPr>
            <p:cNvCxnSpPr>
              <a:cxnSpLocks/>
            </p:cNvCxnSpPr>
            <p:nvPr/>
          </p:nvCxnSpPr>
          <p:spPr>
            <a:xfrm>
              <a:off x="167148" y="5164393"/>
              <a:ext cx="18288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8CC23F49-A00A-40BC-B2AC-228E349892D3}"/>
                </a:ext>
              </a:extLst>
            </p:cNvPr>
            <p:cNvCxnSpPr/>
            <p:nvPr/>
          </p:nvCxnSpPr>
          <p:spPr>
            <a:xfrm>
              <a:off x="977059" y="2500414"/>
              <a:ext cx="0" cy="2558845"/>
            </a:xfrm>
            <a:prstGeom prst="straightConnector1">
              <a:avLst/>
            </a:prstGeom>
            <a:ln w="19050">
              <a:solidFill>
                <a:srgbClr val="00B0F0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D361D493-DF61-497C-9BB9-5FD11F4E478E}"/>
                    </a:ext>
                  </a:extLst>
                </p:cNvPr>
                <p:cNvSpPr txBox="1"/>
                <p:nvPr/>
              </p:nvSpPr>
              <p:spPr>
                <a:xfrm>
                  <a:off x="77918" y="3534158"/>
                  <a:ext cx="89914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  <m:func>
                          <m:funcPr>
                            <m:ctrlPr>
                              <a:rPr lang="en-US" altLang="ko-KR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ko-KR" i="0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ko-KR" altLang="en-US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</m:oMath>
                    </m:oMathPara>
                  </a14:m>
                  <a:endParaRPr lang="ko-KR" altLang="en-US" dirty="0">
                    <a:solidFill>
                      <a:srgbClr val="00B0F0"/>
                    </a:solidFill>
                  </a:endParaRP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D361D493-DF61-497C-9BB9-5FD11F4E478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918" y="3534158"/>
                  <a:ext cx="899141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8182" r="-6364" b="-1333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0BA15B0B-1030-440C-8C38-212CB626E0D4}"/>
                    </a:ext>
                  </a:extLst>
                </p:cNvPr>
                <p:cNvSpPr txBox="1"/>
                <p:nvPr/>
              </p:nvSpPr>
              <p:spPr>
                <a:xfrm>
                  <a:off x="2187323" y="1337727"/>
                  <a:ext cx="89914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  <m:func>
                          <m:funcPr>
                            <m:ctrlPr>
                              <a:rPr lang="en-US" altLang="ko-KR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r>
                              <a:rPr lang="ko-KR" alt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</m:oMath>
                    </m:oMathPara>
                  </a14:m>
                  <a:endParaRPr lang="ko-KR" altLang="en-US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0BA15B0B-1030-440C-8C38-212CB626E0D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87323" y="1337727"/>
                  <a:ext cx="899141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5405" r="-4505" b="-10870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연결선: 꺾임 13">
              <a:extLst>
                <a:ext uri="{FF2B5EF4-FFF2-40B4-BE49-F238E27FC236}">
                  <a16:creationId xmlns:a16="http://schemas.microsoft.com/office/drawing/2014/main" id="{1D54230F-38DC-4305-9138-7B334254BB34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885973" y="1916080"/>
              <a:ext cx="1052273" cy="449569"/>
            </a:xfrm>
            <a:prstGeom prst="bentConnector3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3. </a:t>
            </a: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동역학 모델링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BA1B9A-3D48-4E22-B7B4-0255F0CC2BEB}"/>
              </a:ext>
            </a:extLst>
          </p:cNvPr>
          <p:cNvSpPr txBox="1"/>
          <p:nvPr/>
        </p:nvSpPr>
        <p:spPr>
          <a:xfrm>
            <a:off x="511277" y="808392"/>
            <a:ext cx="2638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(1)  </a:t>
            </a:r>
            <a:r>
              <a:rPr lang="ko-KR" altLang="en-US" dirty="0"/>
              <a:t>동역학 모델링</a:t>
            </a:r>
            <a:r>
              <a:rPr lang="en-US" altLang="ko-KR" dirty="0"/>
              <a:t>-</a:t>
            </a:r>
            <a:r>
              <a:rPr lang="ko-KR" altLang="en-US" dirty="0"/>
              <a:t>로봇</a:t>
            </a:r>
            <a:endParaRPr lang="en-US" altLang="ko-KR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FD451A89-5A2C-487A-AE6F-ECDDC85530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7650" y="2667000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14120" imgH="215640" progId="Equation.KSEE3">
                  <p:embed/>
                </p:oleObj>
              </mc:Choice>
              <mc:Fallback>
                <p:oleObj name="Equation" r:id="rId6" imgW="114120" imgH="215640" progId="Equation.KSEE3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FD451A89-5A2C-487A-AE6F-ECDDC85530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27650" y="2667000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587A4B-7BC9-4EF8-953F-9DE4AE742A7D}"/>
              </a:ext>
            </a:extLst>
          </p:cNvPr>
          <p:cNvSpPr txBox="1"/>
          <p:nvPr/>
        </p:nvSpPr>
        <p:spPr>
          <a:xfrm>
            <a:off x="6017342" y="14060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9246B9A8-AF5F-4A23-8277-9DBA462AB7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1371966"/>
              </p:ext>
            </p:extLst>
          </p:nvPr>
        </p:nvGraphicFramePr>
        <p:xfrm>
          <a:off x="2530475" y="1239838"/>
          <a:ext cx="8161338" cy="432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8584920" imgH="4114800" progId="Equation.KSEE3">
                  <p:embed/>
                </p:oleObj>
              </mc:Choice>
              <mc:Fallback>
                <p:oleObj name="Equation" r:id="rId8" imgW="8584920" imgH="4114800" progId="Equation.KSEE3">
                  <p:embed/>
                  <p:pic>
                    <p:nvPicPr>
                      <p:cNvPr id="7" name="개체 6">
                        <a:extLst>
                          <a:ext uri="{FF2B5EF4-FFF2-40B4-BE49-F238E27FC236}">
                            <a16:creationId xmlns:a16="http://schemas.microsoft.com/office/drawing/2014/main" id="{9246B9A8-AF5F-4A23-8277-9DBA462AB7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530475" y="1239838"/>
                        <a:ext cx="8161338" cy="4325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C355A3BD-FB5B-4D3A-B2C9-246E44C35F69}"/>
              </a:ext>
            </a:extLst>
          </p:cNvPr>
          <p:cNvSpPr txBox="1"/>
          <p:nvPr/>
        </p:nvSpPr>
        <p:spPr>
          <a:xfrm>
            <a:off x="2951912" y="5507864"/>
            <a:ext cx="6989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다음장에선 </a:t>
            </a:r>
            <a:r>
              <a:rPr lang="ko-KR" altLang="en-US" dirty="0" err="1"/>
              <a:t>라그랑지</a:t>
            </a:r>
            <a:r>
              <a:rPr lang="ko-KR" altLang="en-US" dirty="0"/>
              <a:t> 방정식의 입력인 우변의 토크를 발생시키는 </a:t>
            </a:r>
            <a:endParaRPr lang="en-US" altLang="ko-KR" dirty="0"/>
          </a:p>
          <a:p>
            <a:r>
              <a:rPr lang="ko-KR" altLang="en-US" dirty="0"/>
              <a:t>모터의 모델링과 최종 동역학 모델링에 대해 알아보자</a:t>
            </a:r>
            <a:r>
              <a:rPr lang="en-US" altLang="ko-KR" dirty="0"/>
              <a:t>..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443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74E9AC-212E-4C75-881C-F00DEEC55952}"/>
              </a:ext>
            </a:extLst>
          </p:cNvPr>
          <p:cNvSpPr txBox="1"/>
          <p:nvPr/>
        </p:nvSpPr>
        <p:spPr>
          <a:xfrm>
            <a:off x="599768" y="1032387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/>
              <a:t>목적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C712AC6-1602-4519-9151-B1431BD60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7934" y="3023186"/>
            <a:ext cx="6236003" cy="35041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79D118-C44B-4F18-90B6-E3128027DC3B}"/>
              </a:ext>
            </a:extLst>
          </p:cNvPr>
          <p:cNvSpPr txBox="1"/>
          <p:nvPr/>
        </p:nvSpPr>
        <p:spPr>
          <a:xfrm>
            <a:off x="599768" y="1401719"/>
            <a:ext cx="86915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동역학 모델링과 제어알고리즘</a:t>
            </a:r>
            <a:r>
              <a:rPr lang="en-US" altLang="ko-KR" dirty="0"/>
              <a:t>,</a:t>
            </a:r>
            <a:r>
              <a:rPr lang="ko-KR" altLang="en-US" dirty="0"/>
              <a:t> 센서신호처리에 관한 자료의 접근이 수월한 </a:t>
            </a:r>
            <a:br>
              <a:rPr lang="en-US" altLang="ko-KR" dirty="0"/>
            </a:br>
            <a:r>
              <a:rPr lang="ko-KR" altLang="en-US" dirty="0" err="1"/>
              <a:t>밸런싱</a:t>
            </a:r>
            <a:r>
              <a:rPr lang="ko-KR" altLang="en-US" dirty="0"/>
              <a:t> 로봇 제어 경험을 통해 시스템 모델링의 기초에 대한 지식 습득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습득한 기초 지식을 통해 목표인 소형로켓 설계</a:t>
            </a:r>
            <a:r>
              <a:rPr lang="en-US" altLang="ko-KR" dirty="0"/>
              <a:t>(</a:t>
            </a:r>
            <a:r>
              <a:rPr lang="ko-KR" altLang="en-US" dirty="0"/>
              <a:t>추진연료 </a:t>
            </a:r>
            <a:r>
              <a:rPr lang="en-US" altLang="ko-KR" dirty="0"/>
              <a:t>: </a:t>
            </a:r>
            <a:r>
              <a:rPr lang="ko-KR" altLang="en-US" dirty="0"/>
              <a:t>물</a:t>
            </a:r>
            <a:r>
              <a:rPr lang="en-US" altLang="ko-KR" dirty="0"/>
              <a:t>)</a:t>
            </a:r>
            <a:r>
              <a:rPr lang="ko-KR" altLang="en-US" dirty="0"/>
              <a:t>와 </a:t>
            </a:r>
            <a:r>
              <a:rPr lang="en-US" altLang="ko-KR" dirty="0"/>
              <a:t>RC</a:t>
            </a:r>
            <a:r>
              <a:rPr lang="ko-KR" altLang="en-US" dirty="0"/>
              <a:t>비행기 설계</a:t>
            </a:r>
          </a:p>
        </p:txBody>
      </p:sp>
    </p:spTree>
    <p:extLst>
      <p:ext uri="{BB962C8B-B14F-4D97-AF65-F5344CB8AC3E}">
        <p14:creationId xmlns:p14="http://schemas.microsoft.com/office/powerpoint/2010/main" val="13676596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3. </a:t>
            </a: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동역학 모델링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BA1B9A-3D48-4E22-B7B4-0255F0CC2BEB}"/>
              </a:ext>
            </a:extLst>
          </p:cNvPr>
          <p:cNvSpPr txBox="1"/>
          <p:nvPr/>
        </p:nvSpPr>
        <p:spPr>
          <a:xfrm>
            <a:off x="511277" y="808392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(2)  </a:t>
            </a:r>
            <a:r>
              <a:rPr lang="ko-KR" altLang="en-US" dirty="0"/>
              <a:t>동역학 모델링</a:t>
            </a:r>
            <a:r>
              <a:rPr lang="en-US" altLang="ko-KR" dirty="0"/>
              <a:t>-DC</a:t>
            </a:r>
            <a:r>
              <a:rPr lang="ko-KR" altLang="en-US" dirty="0"/>
              <a:t>모터</a:t>
            </a:r>
            <a:endParaRPr lang="en-US" altLang="ko-KR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FD451A89-5A2C-487A-AE6F-ECDDC85530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7650" y="2667000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4120" imgH="215640" progId="Equation.KSEE3">
                  <p:embed/>
                </p:oleObj>
              </mc:Choice>
              <mc:Fallback>
                <p:oleObj name="Equation" r:id="rId3" imgW="114120" imgH="215640" progId="Equation.KSEE3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FD451A89-5A2C-487A-AE6F-ECDDC85530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27650" y="2667000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587A4B-7BC9-4EF8-953F-9DE4AE742A7D}"/>
              </a:ext>
            </a:extLst>
          </p:cNvPr>
          <p:cNvSpPr txBox="1"/>
          <p:nvPr/>
        </p:nvSpPr>
        <p:spPr>
          <a:xfrm>
            <a:off x="6017342" y="14060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8500F6B-BE3A-483E-80CD-B7D4F1013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15" y="2108353"/>
            <a:ext cx="4267200" cy="3342968"/>
          </a:xfrm>
          <a:prstGeom prst="rect">
            <a:avLst/>
          </a:prstGeom>
        </p:spPr>
      </p:pic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88E97AAF-B2DD-4E6C-8BED-D9DD296123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7460974"/>
              </p:ext>
            </p:extLst>
          </p:nvPr>
        </p:nvGraphicFramePr>
        <p:xfrm>
          <a:off x="5314950" y="2667000"/>
          <a:ext cx="1397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9680" imgH="266400" progId="Equation.KSEE3">
                  <p:embed/>
                </p:oleObj>
              </mc:Choice>
              <mc:Fallback>
                <p:oleObj name="Equation" r:id="rId6" imgW="139680" imgH="26640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14950" y="2667000"/>
                        <a:ext cx="1397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6743361-8C04-4162-BEA0-96B7DDFF075F}"/>
                  </a:ext>
                </a:extLst>
              </p:cNvPr>
              <p:cNvSpPr txBox="1"/>
              <p:nvPr/>
            </p:nvSpPr>
            <p:spPr>
              <a:xfrm>
                <a:off x="5531243" y="794902"/>
                <a:ext cx="3039615" cy="56545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※</a:t>
                </a:r>
                <a:r>
                  <a:rPr lang="ko-KR" altLang="en-US" dirty="0"/>
                  <a:t>기호 정리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altLang="ko-KR" dirty="0"/>
                  <a:t> : </a:t>
                </a:r>
                <a:r>
                  <a:rPr lang="ko-KR" altLang="en-US" dirty="0"/>
                  <a:t>모터의 입력전압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r>
                  <a:rPr lang="en-US" altLang="ko-KR" dirty="0"/>
                  <a:t>I : </a:t>
                </a:r>
                <a:r>
                  <a:rPr lang="ko-KR" altLang="en-US" dirty="0"/>
                  <a:t>모터의 전류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r>
                  <a:rPr lang="en-US" altLang="ko-KR" dirty="0"/>
                  <a:t>R : </a:t>
                </a:r>
                <a:r>
                  <a:rPr lang="ko-KR" altLang="en-US" dirty="0"/>
                  <a:t>모터 권선저항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r>
                  <a:rPr lang="en-US" altLang="ko-KR" dirty="0"/>
                  <a:t>L : </a:t>
                </a:r>
                <a:r>
                  <a:rPr lang="ko-KR" altLang="en-US" dirty="0"/>
                  <a:t>모터의 권선 인덕턴스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𝑒𝑚𝑓</m:t>
                        </m:r>
                      </m:sub>
                    </m:sSub>
                  </m:oMath>
                </a14:m>
                <a:r>
                  <a:rPr lang="en-US" altLang="ko-KR" dirty="0"/>
                  <a:t> : </a:t>
                </a:r>
                <a:r>
                  <a:rPr lang="ko-KR" altLang="en-US" dirty="0"/>
                  <a:t>역기전력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i="1" smtClean="0">
                            <a:latin typeface="Cambria Math" panose="02040503050406030204" pitchFamily="18" charset="0"/>
                          </a:rPr>
                          <m:t>φ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</m:oMath>
                </a14:m>
                <a:r>
                  <a:rPr lang="en-US" altLang="ko-KR" dirty="0"/>
                  <a:t>: </a:t>
                </a:r>
                <a:r>
                  <a:rPr lang="ko-KR" altLang="en-US" dirty="0"/>
                  <a:t>모터 회전각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      </m:t>
                    </m:r>
                  </m:oMath>
                </a14:m>
                <a:r>
                  <a:rPr lang="en-US" altLang="ko-KR" dirty="0"/>
                  <a:t>: </a:t>
                </a:r>
                <a:r>
                  <a:rPr lang="ko-KR" altLang="en-US" dirty="0"/>
                  <a:t>회전 마찰력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</m:oMath>
                </a14:m>
                <a:r>
                  <a:rPr lang="en-US" altLang="ko-KR" dirty="0"/>
                  <a:t>: </a:t>
                </a:r>
                <a:r>
                  <a:rPr lang="ko-KR" altLang="en-US" dirty="0"/>
                  <a:t>모터의 관성모멘트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r>
                  <a:rPr lang="el-GR" altLang="ko-KR" dirty="0"/>
                  <a:t>τ</a:t>
                </a:r>
                <a:r>
                  <a:rPr lang="en-US" altLang="ko-KR" dirty="0"/>
                  <a:t> : </a:t>
                </a:r>
                <a:r>
                  <a:rPr lang="ko-KR" altLang="en-US" dirty="0"/>
                  <a:t>모터의 토크</a:t>
                </a: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:endParaRPr lang="en-US" altLang="ko-KR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i="1" smtClean="0">
                            <a:latin typeface="Cambria Math" panose="02040503050406030204" pitchFamily="18" charset="0"/>
                          </a:rPr>
                          <m:t>τ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altLang="ko-KR" dirty="0"/>
                  <a:t> : </a:t>
                </a:r>
                <a:r>
                  <a:rPr lang="ko-KR" altLang="en-US" dirty="0" err="1"/>
                  <a:t>부하토크</a:t>
                </a:r>
                <a:endParaRPr lang="en-US" altLang="ko-KR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6743361-8C04-4162-BEA0-96B7DDFF07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1243" y="794902"/>
                <a:ext cx="3039615" cy="5654561"/>
              </a:xfrm>
              <a:prstGeom prst="rect">
                <a:avLst/>
              </a:prstGeom>
              <a:blipFill>
                <a:blip r:embed="rId8"/>
                <a:stretch>
                  <a:fillRect l="-2004" t="-539" r="-1202" b="-6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직사각형 17">
            <a:extLst>
              <a:ext uri="{FF2B5EF4-FFF2-40B4-BE49-F238E27FC236}">
                <a16:creationId xmlns:a16="http://schemas.microsoft.com/office/drawing/2014/main" id="{5AE6E188-9D59-47A8-BF5A-23F8EEFD24E0}"/>
              </a:ext>
            </a:extLst>
          </p:cNvPr>
          <p:cNvSpPr/>
          <p:nvPr/>
        </p:nvSpPr>
        <p:spPr>
          <a:xfrm>
            <a:off x="2566219" y="2667000"/>
            <a:ext cx="1681316" cy="26030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082C00-96BB-4ECE-B7C5-200C826BB202}"/>
              </a:ext>
            </a:extLst>
          </p:cNvPr>
          <p:cNvSpPr txBox="1"/>
          <p:nvPr/>
        </p:nvSpPr>
        <p:spPr>
          <a:xfrm>
            <a:off x="2596121" y="2246590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모터의 기계부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A7456B-909B-4CC7-A70C-7C0B63491978}"/>
              </a:ext>
            </a:extLst>
          </p:cNvPr>
          <p:cNvSpPr/>
          <p:nvPr/>
        </p:nvSpPr>
        <p:spPr>
          <a:xfrm>
            <a:off x="207404" y="2110810"/>
            <a:ext cx="2282222" cy="315927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23C3B3-21B9-40C1-9517-6B14E4DBB376}"/>
              </a:ext>
            </a:extLst>
          </p:cNvPr>
          <p:cNvSpPr txBox="1"/>
          <p:nvPr/>
        </p:nvSpPr>
        <p:spPr>
          <a:xfrm>
            <a:off x="567301" y="1737793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</a:rPr>
              <a:t>모터의 등가회로</a:t>
            </a:r>
          </a:p>
        </p:txBody>
      </p:sp>
      <p:graphicFrame>
        <p:nvGraphicFramePr>
          <p:cNvPr id="21" name="개체 20">
            <a:extLst>
              <a:ext uri="{FF2B5EF4-FFF2-40B4-BE49-F238E27FC236}">
                <a16:creationId xmlns:a16="http://schemas.microsoft.com/office/drawing/2014/main" id="{C8035A72-4B11-41CC-B268-8DE6F2A052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8114055"/>
              </p:ext>
            </p:extLst>
          </p:nvPr>
        </p:nvGraphicFramePr>
        <p:xfrm>
          <a:off x="6152913" y="4395187"/>
          <a:ext cx="238809" cy="3490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64880" imgH="241200" progId="Equation.KSEE3">
                  <p:embed/>
                </p:oleObj>
              </mc:Choice>
              <mc:Fallback>
                <p:oleObj name="Equation" r:id="rId9" imgW="164880" imgH="24120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2913" y="4395187"/>
                        <a:ext cx="238809" cy="3490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11635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3. </a:t>
            </a: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동역학 모델링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BA1B9A-3D48-4E22-B7B4-0255F0CC2BEB}"/>
              </a:ext>
            </a:extLst>
          </p:cNvPr>
          <p:cNvSpPr txBox="1"/>
          <p:nvPr/>
        </p:nvSpPr>
        <p:spPr>
          <a:xfrm>
            <a:off x="511277" y="808392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(2)  </a:t>
            </a:r>
            <a:r>
              <a:rPr lang="ko-KR" altLang="en-US" dirty="0"/>
              <a:t>동역학 모델링</a:t>
            </a:r>
            <a:r>
              <a:rPr lang="en-US" altLang="ko-KR" dirty="0"/>
              <a:t>-DC</a:t>
            </a:r>
            <a:r>
              <a:rPr lang="ko-KR" altLang="en-US" dirty="0"/>
              <a:t>모터</a:t>
            </a:r>
            <a:endParaRPr lang="en-US" altLang="ko-KR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FD451A89-5A2C-487A-AE6F-ECDDC85530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7650" y="2667000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4120" imgH="215640" progId="Equation.KSEE3">
                  <p:embed/>
                </p:oleObj>
              </mc:Choice>
              <mc:Fallback>
                <p:oleObj name="Equation" r:id="rId3" imgW="114120" imgH="215640" progId="Equation.KSEE3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FD451A89-5A2C-487A-AE6F-ECDDC85530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27650" y="2667000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587A4B-7BC9-4EF8-953F-9DE4AE742A7D}"/>
              </a:ext>
            </a:extLst>
          </p:cNvPr>
          <p:cNvSpPr txBox="1"/>
          <p:nvPr/>
        </p:nvSpPr>
        <p:spPr>
          <a:xfrm>
            <a:off x="6017342" y="14060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8500F6B-BE3A-483E-80CD-B7D4F1013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15" y="2108353"/>
            <a:ext cx="4267200" cy="3342968"/>
          </a:xfrm>
          <a:prstGeom prst="rect">
            <a:avLst/>
          </a:prstGeom>
        </p:spPr>
      </p:pic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88E97AAF-B2DD-4E6C-8BED-D9DD296123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14950" y="2667000"/>
          <a:ext cx="1397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9680" imgH="266400" progId="Equation.KSEE3">
                  <p:embed/>
                </p:oleObj>
              </mc:Choice>
              <mc:Fallback>
                <p:oleObj name="Equation" r:id="rId6" imgW="139680" imgH="266400" progId="Equation.KSEE3">
                  <p:embed/>
                  <p:pic>
                    <p:nvPicPr>
                      <p:cNvPr id="16" name="개체 15">
                        <a:extLst>
                          <a:ext uri="{FF2B5EF4-FFF2-40B4-BE49-F238E27FC236}">
                            <a16:creationId xmlns:a16="http://schemas.microsoft.com/office/drawing/2014/main" id="{88E97AAF-B2DD-4E6C-8BED-D9DD296123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14950" y="2667000"/>
                        <a:ext cx="1397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직사각형 17">
            <a:extLst>
              <a:ext uri="{FF2B5EF4-FFF2-40B4-BE49-F238E27FC236}">
                <a16:creationId xmlns:a16="http://schemas.microsoft.com/office/drawing/2014/main" id="{5AE6E188-9D59-47A8-BF5A-23F8EEFD24E0}"/>
              </a:ext>
            </a:extLst>
          </p:cNvPr>
          <p:cNvSpPr/>
          <p:nvPr/>
        </p:nvSpPr>
        <p:spPr>
          <a:xfrm>
            <a:off x="2566219" y="2667000"/>
            <a:ext cx="1681316" cy="26030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082C00-96BB-4ECE-B7C5-200C826BB202}"/>
              </a:ext>
            </a:extLst>
          </p:cNvPr>
          <p:cNvSpPr txBox="1"/>
          <p:nvPr/>
        </p:nvSpPr>
        <p:spPr>
          <a:xfrm>
            <a:off x="2596121" y="2246590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모터의 기계부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A7456B-909B-4CC7-A70C-7C0B63491978}"/>
              </a:ext>
            </a:extLst>
          </p:cNvPr>
          <p:cNvSpPr/>
          <p:nvPr/>
        </p:nvSpPr>
        <p:spPr>
          <a:xfrm>
            <a:off x="207404" y="2110810"/>
            <a:ext cx="2282222" cy="315927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23C3B3-21B9-40C1-9517-6B14E4DBB376}"/>
              </a:ext>
            </a:extLst>
          </p:cNvPr>
          <p:cNvSpPr txBox="1"/>
          <p:nvPr/>
        </p:nvSpPr>
        <p:spPr>
          <a:xfrm>
            <a:off x="567301" y="1737793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</a:rPr>
              <a:t>모터의 등가회로</a:t>
            </a:r>
          </a:p>
        </p:txBody>
      </p:sp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4CB79A4C-E87C-4B5D-A87D-1F1AA8CCC9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9696796"/>
              </p:ext>
            </p:extLst>
          </p:nvPr>
        </p:nvGraphicFramePr>
        <p:xfrm>
          <a:off x="4668264" y="1683848"/>
          <a:ext cx="5026342" cy="4469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4444920" imgH="4012920" progId="Equation.KSEE3">
                  <p:embed/>
                </p:oleObj>
              </mc:Choice>
              <mc:Fallback>
                <p:oleObj name="Equation" r:id="rId8" imgW="4444920" imgH="401292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68264" y="1683848"/>
                        <a:ext cx="5026342" cy="4469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86379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3. </a:t>
            </a: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동역학 모델링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BA1B9A-3D48-4E22-B7B4-0255F0CC2BEB}"/>
              </a:ext>
            </a:extLst>
          </p:cNvPr>
          <p:cNvSpPr txBox="1"/>
          <p:nvPr/>
        </p:nvSpPr>
        <p:spPr>
          <a:xfrm>
            <a:off x="511277" y="808392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(2)  </a:t>
            </a:r>
            <a:r>
              <a:rPr lang="ko-KR" altLang="en-US" dirty="0"/>
              <a:t>동역학 모델링</a:t>
            </a:r>
            <a:r>
              <a:rPr lang="en-US" altLang="ko-KR" dirty="0"/>
              <a:t>-DC</a:t>
            </a:r>
            <a:r>
              <a:rPr lang="ko-KR" altLang="en-US" dirty="0"/>
              <a:t>모터</a:t>
            </a:r>
            <a:endParaRPr lang="en-US" altLang="ko-KR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FD451A89-5A2C-487A-AE6F-ECDDC85530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7650" y="2667000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4120" imgH="215640" progId="Equation.KSEE3">
                  <p:embed/>
                </p:oleObj>
              </mc:Choice>
              <mc:Fallback>
                <p:oleObj name="Equation" r:id="rId3" imgW="114120" imgH="215640" progId="Equation.KSEE3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FD451A89-5A2C-487A-AE6F-ECDDC85530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27650" y="2667000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587A4B-7BC9-4EF8-953F-9DE4AE742A7D}"/>
              </a:ext>
            </a:extLst>
          </p:cNvPr>
          <p:cNvSpPr txBox="1"/>
          <p:nvPr/>
        </p:nvSpPr>
        <p:spPr>
          <a:xfrm>
            <a:off x="6017342" y="14060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8500F6B-BE3A-483E-80CD-B7D4F1013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15" y="1548284"/>
            <a:ext cx="4267200" cy="3342968"/>
          </a:xfrm>
          <a:prstGeom prst="rect">
            <a:avLst/>
          </a:prstGeom>
        </p:spPr>
      </p:pic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88E97AAF-B2DD-4E6C-8BED-D9DD296123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14950" y="2667000"/>
          <a:ext cx="1397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9680" imgH="266400" progId="Equation.KSEE3">
                  <p:embed/>
                </p:oleObj>
              </mc:Choice>
              <mc:Fallback>
                <p:oleObj name="Equation" r:id="rId6" imgW="139680" imgH="266400" progId="Equation.KSEE3">
                  <p:embed/>
                  <p:pic>
                    <p:nvPicPr>
                      <p:cNvPr id="16" name="개체 15">
                        <a:extLst>
                          <a:ext uri="{FF2B5EF4-FFF2-40B4-BE49-F238E27FC236}">
                            <a16:creationId xmlns:a16="http://schemas.microsoft.com/office/drawing/2014/main" id="{88E97AAF-B2DD-4E6C-8BED-D9DD296123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14950" y="2667000"/>
                        <a:ext cx="1397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직사각형 17">
            <a:extLst>
              <a:ext uri="{FF2B5EF4-FFF2-40B4-BE49-F238E27FC236}">
                <a16:creationId xmlns:a16="http://schemas.microsoft.com/office/drawing/2014/main" id="{5AE6E188-9D59-47A8-BF5A-23F8EEFD24E0}"/>
              </a:ext>
            </a:extLst>
          </p:cNvPr>
          <p:cNvSpPr/>
          <p:nvPr/>
        </p:nvSpPr>
        <p:spPr>
          <a:xfrm>
            <a:off x="2566219" y="2106931"/>
            <a:ext cx="1681316" cy="26030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082C00-96BB-4ECE-B7C5-200C826BB202}"/>
              </a:ext>
            </a:extLst>
          </p:cNvPr>
          <p:cNvSpPr txBox="1"/>
          <p:nvPr/>
        </p:nvSpPr>
        <p:spPr>
          <a:xfrm>
            <a:off x="2596121" y="168652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모터의 기계부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A7456B-909B-4CC7-A70C-7C0B63491978}"/>
              </a:ext>
            </a:extLst>
          </p:cNvPr>
          <p:cNvSpPr/>
          <p:nvPr/>
        </p:nvSpPr>
        <p:spPr>
          <a:xfrm>
            <a:off x="207404" y="1550741"/>
            <a:ext cx="2282222" cy="315927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23C3B3-21B9-40C1-9517-6B14E4DBB376}"/>
              </a:ext>
            </a:extLst>
          </p:cNvPr>
          <p:cNvSpPr txBox="1"/>
          <p:nvPr/>
        </p:nvSpPr>
        <p:spPr>
          <a:xfrm>
            <a:off x="567301" y="1177724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</a:rPr>
              <a:t>모터의 등가회로</a:t>
            </a:r>
          </a:p>
        </p:txBody>
      </p:sp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4CB79A4C-E87C-4B5D-A87D-1F1AA8CCC9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8815327"/>
              </p:ext>
            </p:extLst>
          </p:nvPr>
        </p:nvGraphicFramePr>
        <p:xfrm>
          <a:off x="5145936" y="1898650"/>
          <a:ext cx="4318000" cy="196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4317840" imgH="1968480" progId="Equation.KSEE3">
                  <p:embed/>
                </p:oleObj>
              </mc:Choice>
              <mc:Fallback>
                <p:oleObj name="Equation" r:id="rId8" imgW="4317840" imgH="1968480" progId="Equation.KSEE3">
                  <p:embed/>
                  <p:pic>
                    <p:nvPicPr>
                      <p:cNvPr id="6" name="개체 5">
                        <a:extLst>
                          <a:ext uri="{FF2B5EF4-FFF2-40B4-BE49-F238E27FC236}">
                            <a16:creationId xmlns:a16="http://schemas.microsoft.com/office/drawing/2014/main" id="{4CB79A4C-E87C-4B5D-A87D-1F1AA8CCC9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45936" y="1898650"/>
                        <a:ext cx="4318000" cy="196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77C45600-C726-4414-9CA2-75FC0267AA7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91651" y="4801591"/>
            <a:ext cx="2457450" cy="214312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43D7C024-51BD-4E85-B679-5FBB0878F069}"/>
              </a:ext>
            </a:extLst>
          </p:cNvPr>
          <p:cNvSpPr/>
          <p:nvPr/>
        </p:nvSpPr>
        <p:spPr>
          <a:xfrm>
            <a:off x="1791651" y="4835400"/>
            <a:ext cx="2338454" cy="200785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5CAAC1-945B-4006-9B03-8FB717D873F6}"/>
              </a:ext>
            </a:extLst>
          </p:cNvPr>
          <p:cNvSpPr txBox="1"/>
          <p:nvPr/>
        </p:nvSpPr>
        <p:spPr>
          <a:xfrm>
            <a:off x="327549" y="489125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00B050"/>
                </a:solidFill>
              </a:rPr>
              <a:t>모터의 기어</a:t>
            </a:r>
            <a:endParaRPr lang="ko-KR" alt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9218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현대하모니 L" pitchFamily="18" charset="-127"/>
                <a:ea typeface="현대하모니 L" pitchFamily="18" charset="-127"/>
              </a:rPr>
              <a:t>3. </a:t>
            </a: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동역학 모델링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BA1B9A-3D48-4E22-B7B4-0255F0CC2BEB}"/>
              </a:ext>
            </a:extLst>
          </p:cNvPr>
          <p:cNvSpPr txBox="1"/>
          <p:nvPr/>
        </p:nvSpPr>
        <p:spPr>
          <a:xfrm>
            <a:off x="511277" y="808392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(2)  </a:t>
            </a:r>
            <a:r>
              <a:rPr lang="ko-KR" altLang="en-US" dirty="0"/>
              <a:t>동역학 모델링</a:t>
            </a:r>
            <a:r>
              <a:rPr lang="en-US" altLang="ko-KR" dirty="0"/>
              <a:t>-DC</a:t>
            </a:r>
            <a:r>
              <a:rPr lang="ko-KR" altLang="en-US" dirty="0"/>
              <a:t>모터</a:t>
            </a:r>
            <a:endParaRPr lang="en-US" altLang="ko-KR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FD451A89-5A2C-487A-AE6F-ECDDC85530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795408"/>
              </p:ext>
            </p:extLst>
          </p:nvPr>
        </p:nvGraphicFramePr>
        <p:xfrm>
          <a:off x="4777038" y="2667000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4120" imgH="215640" progId="Equation.KSEE3">
                  <p:embed/>
                </p:oleObj>
              </mc:Choice>
              <mc:Fallback>
                <p:oleObj name="Equation" r:id="rId3" imgW="114120" imgH="215640" progId="Equation.KSEE3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FD451A89-5A2C-487A-AE6F-ECDDC85530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77038" y="2667000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587A4B-7BC9-4EF8-953F-9DE4AE742A7D}"/>
              </a:ext>
            </a:extLst>
          </p:cNvPr>
          <p:cNvSpPr txBox="1"/>
          <p:nvPr/>
        </p:nvSpPr>
        <p:spPr>
          <a:xfrm>
            <a:off x="5466730" y="14060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88E97AAF-B2DD-4E6C-8BED-D9DD296123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4967003"/>
              </p:ext>
            </p:extLst>
          </p:nvPr>
        </p:nvGraphicFramePr>
        <p:xfrm>
          <a:off x="4764338" y="2667000"/>
          <a:ext cx="1397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39680" imgH="266400" progId="Equation.KSEE3">
                  <p:embed/>
                </p:oleObj>
              </mc:Choice>
              <mc:Fallback>
                <p:oleObj name="Equation" r:id="rId5" imgW="139680" imgH="266400" progId="Equation.KSEE3">
                  <p:embed/>
                  <p:pic>
                    <p:nvPicPr>
                      <p:cNvPr id="16" name="개체 15">
                        <a:extLst>
                          <a:ext uri="{FF2B5EF4-FFF2-40B4-BE49-F238E27FC236}">
                            <a16:creationId xmlns:a16="http://schemas.microsoft.com/office/drawing/2014/main" id="{88E97AAF-B2DD-4E6C-8BED-D9DD296123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64338" y="2667000"/>
                        <a:ext cx="1397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4CB79A4C-E87C-4B5D-A87D-1F1AA8CCC9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8485408"/>
              </p:ext>
            </p:extLst>
          </p:nvPr>
        </p:nvGraphicFramePr>
        <p:xfrm>
          <a:off x="3489253" y="2598455"/>
          <a:ext cx="6559310" cy="40191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5663880" imgH="3060360" progId="Equation.KSEE3">
                  <p:embed/>
                </p:oleObj>
              </mc:Choice>
              <mc:Fallback>
                <p:oleObj name="Equation" r:id="rId7" imgW="5663880" imgH="3060360" progId="Equation.KSEE3">
                  <p:embed/>
                  <p:pic>
                    <p:nvPicPr>
                      <p:cNvPr id="6" name="개체 5">
                        <a:extLst>
                          <a:ext uri="{FF2B5EF4-FFF2-40B4-BE49-F238E27FC236}">
                            <a16:creationId xmlns:a16="http://schemas.microsoft.com/office/drawing/2014/main" id="{4CB79A4C-E87C-4B5D-A87D-1F1AA8CCC9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89253" y="2598455"/>
                        <a:ext cx="6559310" cy="40191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9" name="그림 18">
            <a:extLst>
              <a:ext uri="{FF2B5EF4-FFF2-40B4-BE49-F238E27FC236}">
                <a16:creationId xmlns:a16="http://schemas.microsoft.com/office/drawing/2014/main" id="{A443495A-90BF-4E90-979F-8F4FEA4D39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7653" y="1675734"/>
            <a:ext cx="2556386" cy="4745936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8D5CD6E-1D56-41D3-9B99-E6941B47F78E}"/>
              </a:ext>
            </a:extLst>
          </p:cNvPr>
          <p:cNvCxnSpPr>
            <a:cxnSpLocks/>
          </p:cNvCxnSpPr>
          <p:nvPr/>
        </p:nvCxnSpPr>
        <p:spPr>
          <a:xfrm flipV="1">
            <a:off x="1374744" y="2783121"/>
            <a:ext cx="1386276" cy="2343527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원호 12">
            <a:extLst>
              <a:ext uri="{FF2B5EF4-FFF2-40B4-BE49-F238E27FC236}">
                <a16:creationId xmlns:a16="http://schemas.microsoft.com/office/drawing/2014/main" id="{D0808188-0FC6-4409-AD39-AAC50EF722E3}"/>
              </a:ext>
            </a:extLst>
          </p:cNvPr>
          <p:cNvSpPr/>
          <p:nvPr/>
        </p:nvSpPr>
        <p:spPr>
          <a:xfrm rot="20485677">
            <a:off x="1145244" y="3810475"/>
            <a:ext cx="810391" cy="837371"/>
          </a:xfrm>
          <a:prstGeom prst="arc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8A5210-1FB9-48CC-AA60-FEF534FC5C8C}"/>
              </a:ext>
            </a:extLst>
          </p:cNvPr>
          <p:cNvSpPr txBox="1"/>
          <p:nvPr/>
        </p:nvSpPr>
        <p:spPr>
          <a:xfrm>
            <a:off x="1521046" y="3456311"/>
            <a:ext cx="531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altLang="ko-KR" sz="2000" dirty="0">
                <a:solidFill>
                  <a:srgbClr val="FF0000"/>
                </a:solidFill>
              </a:rPr>
              <a:t>φ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18CD6D2-42A3-4EC5-B611-0216CA7CD463}"/>
                  </a:ext>
                </a:extLst>
              </p:cNvPr>
              <p:cNvSpPr txBox="1"/>
              <p:nvPr/>
            </p:nvSpPr>
            <p:spPr>
              <a:xfrm>
                <a:off x="2902032" y="1244392"/>
                <a:ext cx="4887748" cy="4108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- </a:t>
                </a:r>
                <a:r>
                  <a:rPr lang="ko-KR" altLang="en-US" dirty="0"/>
                  <a:t>기어의 회전각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altLang="ko-KR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altLang="ko-KR" sz="2000" dirty="0"/>
                          <m:t>φ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l-GR" altLang="ko-KR" sz="2000" dirty="0" smtClean="0">
                        <a:solidFill>
                          <a:srgbClr val="FF0000"/>
                        </a:solidFill>
                      </a:rPr>
                      <m:t>φ</m:t>
                    </m:r>
                    <m:r>
                      <m:rPr>
                        <m:nor/>
                      </m:rPr>
                      <a:rPr lang="en-US" altLang="ko-KR" sz="2000" b="0" i="0" dirty="0" smtClean="0">
                        <a:solidFill>
                          <a:srgbClr val="FF0000"/>
                        </a:solidFill>
                      </a:rPr>
                      <m:t>(</m:t>
                    </m:r>
                    <m:r>
                      <a:rPr lang="ko-KR" altLang="en-US" sz="20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바</m:t>
                    </m:r>
                    <m:r>
                      <a:rPr lang="ko-KR" altLang="en-US" sz="20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퀴</m:t>
                    </m:r>
                    <m:r>
                      <a:rPr lang="en-US" altLang="ko-KR" sz="20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20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회</m:t>
                    </m:r>
                    <m:r>
                      <a:rPr lang="ko-KR" altLang="en-US" sz="20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전</m:t>
                    </m:r>
                    <m:r>
                      <a:rPr lang="ko-KR" altLang="en-US" sz="20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각</m:t>
                    </m:r>
                    <m:r>
                      <a:rPr lang="en-US" altLang="ko-KR" sz="20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l-GR" altLang="ko-KR" sz="2000" b="0" i="1" smtClean="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ko-KR" altLang="en-US" dirty="0"/>
                  <a:t> 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18CD6D2-42A3-4EC5-B611-0216CA7CD4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2032" y="1244392"/>
                <a:ext cx="4887748" cy="410882"/>
              </a:xfrm>
              <a:prstGeom prst="rect">
                <a:avLst/>
              </a:prstGeom>
              <a:blipFill>
                <a:blip r:embed="rId10"/>
                <a:stretch>
                  <a:fillRect l="-998" b="-1911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직사각형 27">
            <a:extLst>
              <a:ext uri="{FF2B5EF4-FFF2-40B4-BE49-F238E27FC236}">
                <a16:creationId xmlns:a16="http://schemas.microsoft.com/office/drawing/2014/main" id="{E02F936F-0BD5-403C-A2B7-5F7DB6CE745C}"/>
              </a:ext>
            </a:extLst>
          </p:cNvPr>
          <p:cNvSpPr/>
          <p:nvPr/>
        </p:nvSpPr>
        <p:spPr>
          <a:xfrm>
            <a:off x="3496056" y="3856421"/>
            <a:ext cx="6090390" cy="139426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C61EA0-A2DF-4F31-B987-3A3C4EDC3754}"/>
              </a:ext>
            </a:extLst>
          </p:cNvPr>
          <p:cNvSpPr txBox="1"/>
          <p:nvPr/>
        </p:nvSpPr>
        <p:spPr>
          <a:xfrm>
            <a:off x="3191282" y="1965600"/>
            <a:ext cx="4163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</a:rPr>
              <a:t>로봇의 이동거리 </a:t>
            </a:r>
            <a:r>
              <a:rPr lang="en-US" altLang="ko-KR" dirty="0">
                <a:solidFill>
                  <a:srgbClr val="00B0F0"/>
                </a:solidFill>
              </a:rPr>
              <a:t>x</a:t>
            </a:r>
            <a:r>
              <a:rPr lang="ko-KR" altLang="en-US" dirty="0">
                <a:solidFill>
                  <a:srgbClr val="00B0F0"/>
                </a:solidFill>
              </a:rPr>
              <a:t>에 대한 운동 방정식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CA2DE4B-2A5F-4917-BC3E-FC41865654AA}"/>
              </a:ext>
            </a:extLst>
          </p:cNvPr>
          <p:cNvSpPr txBox="1"/>
          <p:nvPr/>
        </p:nvSpPr>
        <p:spPr>
          <a:xfrm>
            <a:off x="5665296" y="2413789"/>
            <a:ext cx="4475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로봇의 몸체의 각도 </a:t>
            </a:r>
            <a:r>
              <a:rPr lang="el-GR" altLang="ko-KR" dirty="0">
                <a:solidFill>
                  <a:srgbClr val="FFC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ϴ</a:t>
            </a:r>
            <a:r>
              <a:rPr lang="ko-KR" altLang="en-US" dirty="0">
                <a:solidFill>
                  <a:srgbClr val="FFC000"/>
                </a:solidFill>
              </a:rPr>
              <a:t>에 대한 운동 방정식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AE366A2-8855-43C1-9E26-994D3157B992}"/>
              </a:ext>
            </a:extLst>
          </p:cNvPr>
          <p:cNvSpPr/>
          <p:nvPr/>
        </p:nvSpPr>
        <p:spPr>
          <a:xfrm>
            <a:off x="3489252" y="5291878"/>
            <a:ext cx="6559309" cy="139426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4EFD3798-3902-429F-9FA4-F5B67F2A7AFC}"/>
              </a:ext>
            </a:extLst>
          </p:cNvPr>
          <p:cNvCxnSpPr>
            <a:cxnSpLocks/>
            <a:stCxn id="32" idx="3"/>
            <a:endCxn id="31" idx="3"/>
          </p:cNvCxnSpPr>
          <p:nvPr/>
        </p:nvCxnSpPr>
        <p:spPr>
          <a:xfrm flipV="1">
            <a:off x="10048561" y="2598455"/>
            <a:ext cx="92640" cy="3390554"/>
          </a:xfrm>
          <a:prstGeom prst="bentConnector3">
            <a:avLst>
              <a:gd name="adj1" fmla="val 346762"/>
            </a:avLst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B9F745B0-C5B2-41BE-ABA7-9AA683E092FF}"/>
              </a:ext>
            </a:extLst>
          </p:cNvPr>
          <p:cNvCxnSpPr>
            <a:cxnSpLocks/>
            <a:stCxn id="28" idx="1"/>
            <a:endCxn id="29" idx="1"/>
          </p:cNvCxnSpPr>
          <p:nvPr/>
        </p:nvCxnSpPr>
        <p:spPr>
          <a:xfrm rot="10800000">
            <a:off x="3191282" y="2150266"/>
            <a:ext cx="304774" cy="2403286"/>
          </a:xfrm>
          <a:prstGeom prst="bentConnector3">
            <a:avLst>
              <a:gd name="adj1" fmla="val 175006"/>
            </a:avLst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996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개요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F36E2C-7D6E-428D-B752-DA124AA79302}"/>
              </a:ext>
            </a:extLst>
          </p:cNvPr>
          <p:cNvSpPr txBox="1"/>
          <p:nvPr/>
        </p:nvSpPr>
        <p:spPr>
          <a:xfrm>
            <a:off x="599768" y="1401719"/>
            <a:ext cx="9926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0000FF"/>
                </a:solidFill>
              </a:rPr>
              <a:t>싸이피아의</a:t>
            </a:r>
            <a:r>
              <a:rPr lang="ko-KR" altLang="en-US" dirty="0">
                <a:solidFill>
                  <a:srgbClr val="0000FF"/>
                </a:solidFill>
              </a:rPr>
              <a:t> </a:t>
            </a:r>
            <a:r>
              <a:rPr lang="en-US" altLang="ko-KR" dirty="0">
                <a:solidFill>
                  <a:srgbClr val="0000FF"/>
                </a:solidFill>
              </a:rPr>
              <a:t>“SBOT”</a:t>
            </a:r>
            <a:r>
              <a:rPr lang="ko-KR" altLang="en-US" dirty="0">
                <a:solidFill>
                  <a:srgbClr val="0000FF"/>
                </a:solidFill>
              </a:rPr>
              <a:t> 제품</a:t>
            </a:r>
            <a:r>
              <a:rPr lang="ko-KR" altLang="en-US" dirty="0"/>
              <a:t>을 사용하여 로봇의 프레임</a:t>
            </a:r>
            <a:r>
              <a:rPr lang="en-US" altLang="ko-KR" dirty="0"/>
              <a:t>, </a:t>
            </a:r>
            <a:r>
              <a:rPr lang="ko-KR" altLang="en-US" dirty="0"/>
              <a:t>센서</a:t>
            </a:r>
            <a:r>
              <a:rPr lang="en-US" altLang="ko-KR" dirty="0"/>
              <a:t>, </a:t>
            </a:r>
            <a:r>
              <a:rPr lang="ko-KR" altLang="en-US" dirty="0"/>
              <a:t>모터</a:t>
            </a:r>
            <a:r>
              <a:rPr lang="en-US" altLang="ko-KR" dirty="0"/>
              <a:t>, </a:t>
            </a:r>
            <a:r>
              <a:rPr lang="ko-KR" altLang="en-US" dirty="0"/>
              <a:t>모터 드라이버</a:t>
            </a:r>
            <a:r>
              <a:rPr lang="en-US" altLang="ko-KR" dirty="0"/>
              <a:t>, </a:t>
            </a:r>
            <a:r>
              <a:rPr lang="ko-KR" altLang="en-US" dirty="0"/>
              <a:t>바퀴를 구성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306A76-8052-4A9E-B42B-D862CE58E4A8}"/>
              </a:ext>
            </a:extLst>
          </p:cNvPr>
          <p:cNvSpPr txBox="1"/>
          <p:nvPr/>
        </p:nvSpPr>
        <p:spPr>
          <a:xfrm>
            <a:off x="599768" y="1032387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/>
              <a:t>구성품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221497F-3412-463C-8662-C6BD7A169D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244" y="4100802"/>
            <a:ext cx="3189324" cy="237016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3624C93-76E6-492D-B7BE-91617EA73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203" y="2721856"/>
            <a:ext cx="1056398" cy="130953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2707AAD-20FD-413D-90B4-EDB4F551B2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221" y="5067299"/>
            <a:ext cx="1429558" cy="111957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F2B10D3-F433-4978-8302-9BBBB65F72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8095395" y="3729414"/>
            <a:ext cx="1298926" cy="1742352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7312CBC3-00EC-4490-A587-06EE9C772097}"/>
              </a:ext>
            </a:extLst>
          </p:cNvPr>
          <p:cNvGrpSpPr/>
          <p:nvPr/>
        </p:nvGrpSpPr>
        <p:grpSpPr>
          <a:xfrm>
            <a:off x="7766514" y="5420890"/>
            <a:ext cx="1956688" cy="1093225"/>
            <a:chOff x="7794872" y="4216154"/>
            <a:chExt cx="1956688" cy="1093225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BF99FAA-AD3D-4627-9969-04CD2E6E0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794872" y="4216154"/>
              <a:ext cx="978344" cy="1093225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5C108B6A-44EE-404C-A556-4CA6B4EA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773216" y="4216154"/>
              <a:ext cx="978344" cy="1093225"/>
            </a:xfrm>
            <a:prstGeom prst="rect">
              <a:avLst/>
            </a:prstGeom>
          </p:spPr>
        </p:pic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6EC1CC13-4F7E-4FF7-AEE1-FD23FA1706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501" y="2697622"/>
            <a:ext cx="1183044" cy="1269361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BAC4F621-28AB-449B-A912-48DCA3DA1B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08649" y="3011951"/>
            <a:ext cx="578364" cy="765080"/>
          </a:xfrm>
          <a:prstGeom prst="rect">
            <a:avLst/>
          </a:prstGeom>
        </p:spPr>
      </p:pic>
      <p:pic>
        <p:nvPicPr>
          <p:cNvPr id="25" name="그림 24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62055080-9E11-44F8-ACF2-1D88BB1A36C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88187" y="2561377"/>
            <a:ext cx="1646052" cy="1646052"/>
          </a:xfrm>
          <a:prstGeom prst="rect">
            <a:avLst/>
          </a:prstGeom>
        </p:spPr>
      </p:pic>
      <p:sp>
        <p:nvSpPr>
          <p:cNvPr id="26" name="타원 25">
            <a:extLst>
              <a:ext uri="{FF2B5EF4-FFF2-40B4-BE49-F238E27FC236}">
                <a16:creationId xmlns:a16="http://schemas.microsoft.com/office/drawing/2014/main" id="{AE18416D-E904-4CE8-86D7-5A63CB64996A}"/>
              </a:ext>
            </a:extLst>
          </p:cNvPr>
          <p:cNvSpPr/>
          <p:nvPr/>
        </p:nvSpPr>
        <p:spPr>
          <a:xfrm>
            <a:off x="4615511" y="4961794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0151F887-E3AB-40A1-997F-241A561BF782}"/>
              </a:ext>
            </a:extLst>
          </p:cNvPr>
          <p:cNvSpPr/>
          <p:nvPr/>
        </p:nvSpPr>
        <p:spPr>
          <a:xfrm>
            <a:off x="3534518" y="3795035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71C101E-D529-4110-9E96-BBBF60531476}"/>
              </a:ext>
            </a:extLst>
          </p:cNvPr>
          <p:cNvCxnSpPr>
            <a:stCxn id="26" idx="0"/>
            <a:endCxn id="27" idx="4"/>
          </p:cNvCxnSpPr>
          <p:nvPr/>
        </p:nvCxnSpPr>
        <p:spPr>
          <a:xfrm rot="16200000" flipV="1">
            <a:off x="3597141" y="3890670"/>
            <a:ext cx="1061254" cy="1080993"/>
          </a:xfrm>
          <a:prstGeom prst="bentConnector3">
            <a:avLst/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7A2C0CC5-37DF-4FE8-8901-ECAFB1C9E759}"/>
              </a:ext>
            </a:extLst>
          </p:cNvPr>
          <p:cNvSpPr/>
          <p:nvPr/>
        </p:nvSpPr>
        <p:spPr>
          <a:xfrm>
            <a:off x="5154283" y="4909041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4364BDE-A070-4D67-9149-4BA6AB008C34}"/>
              </a:ext>
            </a:extLst>
          </p:cNvPr>
          <p:cNvSpPr/>
          <p:nvPr/>
        </p:nvSpPr>
        <p:spPr>
          <a:xfrm>
            <a:off x="5145079" y="3724279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FE9B7E06-7833-4703-AFDD-94A68F3EEA09}"/>
              </a:ext>
            </a:extLst>
          </p:cNvPr>
          <p:cNvCxnSpPr>
            <a:cxnSpLocks/>
            <a:stCxn id="31" idx="4"/>
            <a:endCxn id="30" idx="0"/>
          </p:cNvCxnSpPr>
          <p:nvPr/>
        </p:nvCxnSpPr>
        <p:spPr>
          <a:xfrm>
            <a:off x="5197832" y="3829784"/>
            <a:ext cx="9204" cy="1079257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타원 37">
            <a:extLst>
              <a:ext uri="{FF2B5EF4-FFF2-40B4-BE49-F238E27FC236}">
                <a16:creationId xmlns:a16="http://schemas.microsoft.com/office/drawing/2014/main" id="{9EEE0E87-761C-4E12-8F61-8F2671C35E7A}"/>
              </a:ext>
            </a:extLst>
          </p:cNvPr>
          <p:cNvSpPr/>
          <p:nvPr/>
        </p:nvSpPr>
        <p:spPr>
          <a:xfrm>
            <a:off x="6589587" y="3595183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E2AEA7BB-06CB-4DFA-A223-0766C8FEF62D}"/>
              </a:ext>
            </a:extLst>
          </p:cNvPr>
          <p:cNvSpPr/>
          <p:nvPr/>
        </p:nvSpPr>
        <p:spPr>
          <a:xfrm>
            <a:off x="5598351" y="4909041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DD7F79B6-9AA5-444A-A319-2C7A37353057}"/>
              </a:ext>
            </a:extLst>
          </p:cNvPr>
          <p:cNvCxnSpPr>
            <a:cxnSpLocks/>
            <a:stCxn id="39" idx="0"/>
            <a:endCxn id="38" idx="4"/>
          </p:cNvCxnSpPr>
          <p:nvPr/>
        </p:nvCxnSpPr>
        <p:spPr>
          <a:xfrm rot="5400000" flipH="1" flipV="1">
            <a:off x="5542546" y="3809247"/>
            <a:ext cx="1208353" cy="991236"/>
          </a:xfrm>
          <a:prstGeom prst="bentConnector3">
            <a:avLst/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F7153C57-D563-47A4-AA64-4A599F65176C}"/>
              </a:ext>
            </a:extLst>
          </p:cNvPr>
          <p:cNvSpPr/>
          <p:nvPr/>
        </p:nvSpPr>
        <p:spPr>
          <a:xfrm>
            <a:off x="6431789" y="5475779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C6B283A-E6FB-4CCC-A946-5C0B36632625}"/>
              </a:ext>
            </a:extLst>
          </p:cNvPr>
          <p:cNvSpPr/>
          <p:nvPr/>
        </p:nvSpPr>
        <p:spPr>
          <a:xfrm>
            <a:off x="7975477" y="4909042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9B95654D-CA46-4941-B685-46A247DD66BB}"/>
              </a:ext>
            </a:extLst>
          </p:cNvPr>
          <p:cNvCxnSpPr>
            <a:cxnSpLocks/>
            <a:stCxn id="43" idx="6"/>
            <a:endCxn id="44" idx="2"/>
          </p:cNvCxnSpPr>
          <p:nvPr/>
        </p:nvCxnSpPr>
        <p:spPr>
          <a:xfrm flipV="1">
            <a:off x="6537294" y="4961795"/>
            <a:ext cx="1438183" cy="566737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E410652-EE89-465C-A180-A6B56B2093F2}"/>
              </a:ext>
            </a:extLst>
          </p:cNvPr>
          <p:cNvSpPr txBox="1"/>
          <p:nvPr/>
        </p:nvSpPr>
        <p:spPr>
          <a:xfrm>
            <a:off x="7326970" y="6429024"/>
            <a:ext cx="2835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0000FF"/>
                </a:solidFill>
              </a:rPr>
              <a:t>DC</a:t>
            </a:r>
            <a:r>
              <a:rPr lang="ko-KR" altLang="en-US" sz="1200" dirty="0">
                <a:solidFill>
                  <a:srgbClr val="0000FF"/>
                </a:solidFill>
              </a:rPr>
              <a:t> </a:t>
            </a:r>
            <a:r>
              <a:rPr lang="en-US" altLang="ko-KR" sz="1200" dirty="0">
                <a:solidFill>
                  <a:srgbClr val="0000FF"/>
                </a:solidFill>
              </a:rPr>
              <a:t>geared Motor(3~6VDC)</a:t>
            </a:r>
            <a:r>
              <a:rPr lang="ko-KR" altLang="en-US" sz="1200" dirty="0">
                <a:solidFill>
                  <a:srgbClr val="0000FF"/>
                </a:solidFill>
              </a:rPr>
              <a:t> </a:t>
            </a:r>
            <a:r>
              <a:rPr lang="en-US" altLang="ko-KR" sz="1200" dirty="0">
                <a:solidFill>
                  <a:srgbClr val="0000FF"/>
                </a:solidFill>
              </a:rPr>
              <a:t>&amp;</a:t>
            </a:r>
            <a:r>
              <a:rPr lang="ko-KR" altLang="en-US" sz="1200" dirty="0">
                <a:solidFill>
                  <a:srgbClr val="0000FF"/>
                </a:solidFill>
              </a:rPr>
              <a:t> </a:t>
            </a:r>
            <a:r>
              <a:rPr lang="en-US" altLang="ko-KR" sz="1200" dirty="0">
                <a:solidFill>
                  <a:srgbClr val="0000FF"/>
                </a:solidFill>
              </a:rPr>
              <a:t>Wheels</a:t>
            </a:r>
          </a:p>
          <a:p>
            <a:pPr algn="ctr"/>
            <a:r>
              <a:rPr lang="en-US" altLang="ko-KR" sz="1200" dirty="0">
                <a:solidFill>
                  <a:srgbClr val="0000FF"/>
                </a:solidFill>
              </a:rPr>
              <a:t>2-axis</a:t>
            </a:r>
            <a:endParaRPr lang="ko-KR" altLang="en-US" sz="1200" dirty="0">
              <a:solidFill>
                <a:srgbClr val="0000FF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C266AFA-33CD-48E6-ABD1-62FAF0D69CBA}"/>
              </a:ext>
            </a:extLst>
          </p:cNvPr>
          <p:cNvSpPr txBox="1"/>
          <p:nvPr/>
        </p:nvSpPr>
        <p:spPr>
          <a:xfrm>
            <a:off x="6086624" y="2444455"/>
            <a:ext cx="20669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/>
              <a:t>ArduinoUNO</a:t>
            </a:r>
            <a:r>
              <a:rPr lang="en-US" altLang="ko-KR" sz="1200" dirty="0"/>
              <a:t>(ATmega328P)</a:t>
            </a:r>
            <a:endParaRPr lang="ko-KR" altLang="en-US" sz="12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E9716A-2ED4-49C9-BD9A-F8DA1A2A602A}"/>
              </a:ext>
            </a:extLst>
          </p:cNvPr>
          <p:cNvSpPr txBox="1"/>
          <p:nvPr/>
        </p:nvSpPr>
        <p:spPr>
          <a:xfrm>
            <a:off x="4740776" y="2708575"/>
            <a:ext cx="8611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</a:rPr>
              <a:t>MPU6050</a:t>
            </a:r>
            <a:endParaRPr lang="ko-KR" altLang="en-US" sz="1200" dirty="0">
              <a:solidFill>
                <a:srgbClr val="0000FF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636D16B-1926-4575-837A-B797614FC5D1}"/>
              </a:ext>
            </a:extLst>
          </p:cNvPr>
          <p:cNvSpPr txBox="1"/>
          <p:nvPr/>
        </p:nvSpPr>
        <p:spPr>
          <a:xfrm>
            <a:off x="2620412" y="2285864"/>
            <a:ext cx="20031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0000FF"/>
                </a:solidFill>
              </a:rPr>
              <a:t>LN298</a:t>
            </a:r>
          </a:p>
          <a:p>
            <a:pPr algn="ctr"/>
            <a:r>
              <a:rPr lang="en-US" altLang="ko-KR" sz="1200" dirty="0">
                <a:solidFill>
                  <a:srgbClr val="0000FF"/>
                </a:solidFill>
              </a:rPr>
              <a:t>(Half-bridge Motor driver)</a:t>
            </a:r>
            <a:endParaRPr lang="ko-KR" altLang="en-US" sz="1200" dirty="0">
              <a:solidFill>
                <a:srgbClr val="0000FF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7C52E50-EC60-46C5-9A99-6DC34CC575A9}"/>
              </a:ext>
            </a:extLst>
          </p:cNvPr>
          <p:cNvSpPr txBox="1"/>
          <p:nvPr/>
        </p:nvSpPr>
        <p:spPr>
          <a:xfrm>
            <a:off x="599768" y="1735853"/>
            <a:ext cx="5717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컨트롤러 </a:t>
            </a:r>
            <a:r>
              <a:rPr lang="en-US" altLang="ko-KR" dirty="0"/>
              <a:t>: </a:t>
            </a:r>
            <a:r>
              <a:rPr lang="en-US" altLang="ko-KR" dirty="0" err="1"/>
              <a:t>ArduinoUNO</a:t>
            </a:r>
            <a:r>
              <a:rPr lang="en-US" altLang="ko-KR" dirty="0"/>
              <a:t>(ATmega328P – 8bit MCU)</a:t>
            </a:r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771EDD-AD0D-443B-9DD5-9D3A3CE6E15E}"/>
              </a:ext>
            </a:extLst>
          </p:cNvPr>
          <p:cNvSpPr txBox="1"/>
          <p:nvPr/>
        </p:nvSpPr>
        <p:spPr>
          <a:xfrm>
            <a:off x="1001869" y="4068929"/>
            <a:ext cx="13262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</a:rPr>
              <a:t>acrylic frame x2</a:t>
            </a:r>
            <a:endParaRPr lang="ko-KR" altLang="en-US" sz="1200" dirty="0">
              <a:solidFill>
                <a:srgbClr val="0000FF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E8C154A-6D46-4A2C-BA63-631A4F89C3F1}"/>
              </a:ext>
            </a:extLst>
          </p:cNvPr>
          <p:cNvSpPr txBox="1"/>
          <p:nvPr/>
        </p:nvSpPr>
        <p:spPr>
          <a:xfrm>
            <a:off x="1030695" y="6257355"/>
            <a:ext cx="1129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</a:rPr>
              <a:t>Battery(AAx6)</a:t>
            </a:r>
            <a:endParaRPr lang="ko-KR" altLang="en-US" sz="1200" dirty="0">
              <a:solidFill>
                <a:srgbClr val="0000FF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8C945B17-273B-4EAC-A1D2-E9D36AD8BC3F}"/>
              </a:ext>
            </a:extLst>
          </p:cNvPr>
          <p:cNvSpPr/>
          <p:nvPr/>
        </p:nvSpPr>
        <p:spPr>
          <a:xfrm>
            <a:off x="1991719" y="3590091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A850523A-FAAC-47E6-8ABF-0A1BD9389D22}"/>
              </a:ext>
            </a:extLst>
          </p:cNvPr>
          <p:cNvCxnSpPr>
            <a:cxnSpLocks/>
            <a:stCxn id="61" idx="2"/>
            <a:endCxn id="57" idx="6"/>
          </p:cNvCxnSpPr>
          <p:nvPr/>
        </p:nvCxnSpPr>
        <p:spPr>
          <a:xfrm rot="10800000">
            <a:off x="2097225" y="3642844"/>
            <a:ext cx="2385561" cy="1725294"/>
          </a:xfrm>
          <a:prstGeom prst="bentConnector3">
            <a:avLst>
              <a:gd name="adj1" fmla="val 67728"/>
            </a:avLst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366855AE-89C4-49F3-A766-4D99E394EB30}"/>
              </a:ext>
            </a:extLst>
          </p:cNvPr>
          <p:cNvSpPr/>
          <p:nvPr/>
        </p:nvSpPr>
        <p:spPr>
          <a:xfrm>
            <a:off x="4482785" y="5315385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A0ACB89B-B09F-4A65-A882-1BC04B3B994B}"/>
              </a:ext>
            </a:extLst>
          </p:cNvPr>
          <p:cNvSpPr/>
          <p:nvPr/>
        </p:nvSpPr>
        <p:spPr>
          <a:xfrm>
            <a:off x="4933259" y="5471767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39E7B00F-A4B1-45C7-8EE2-13C45D96E049}"/>
              </a:ext>
            </a:extLst>
          </p:cNvPr>
          <p:cNvCxnSpPr>
            <a:cxnSpLocks/>
            <a:stCxn id="64" idx="4"/>
            <a:endCxn id="68" idx="6"/>
          </p:cNvCxnSpPr>
          <p:nvPr/>
        </p:nvCxnSpPr>
        <p:spPr>
          <a:xfrm rot="5400000">
            <a:off x="3411698" y="4385122"/>
            <a:ext cx="382165" cy="2766464"/>
          </a:xfrm>
          <a:prstGeom prst="bentConnector2">
            <a:avLst/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타원 67">
            <a:extLst>
              <a:ext uri="{FF2B5EF4-FFF2-40B4-BE49-F238E27FC236}">
                <a16:creationId xmlns:a16="http://schemas.microsoft.com/office/drawing/2014/main" id="{5DEBD6E0-B66F-4E6F-88B1-33B03FF485BF}"/>
              </a:ext>
            </a:extLst>
          </p:cNvPr>
          <p:cNvSpPr/>
          <p:nvPr/>
        </p:nvSpPr>
        <p:spPr>
          <a:xfrm>
            <a:off x="2114043" y="5906684"/>
            <a:ext cx="105505" cy="105505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93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 dirty="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시스템 구성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974263-EC70-4610-A249-821EC76FEEFC}"/>
              </a:ext>
            </a:extLst>
          </p:cNvPr>
          <p:cNvSpPr txBox="1"/>
          <p:nvPr/>
        </p:nvSpPr>
        <p:spPr>
          <a:xfrm>
            <a:off x="599768" y="1032387"/>
            <a:ext cx="2483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/>
              <a:t>시스템 구성 블록도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4AFBCA5-A592-460B-96B8-5558C71D222C}"/>
              </a:ext>
            </a:extLst>
          </p:cNvPr>
          <p:cNvSpPr/>
          <p:nvPr/>
        </p:nvSpPr>
        <p:spPr>
          <a:xfrm>
            <a:off x="4271437" y="3313684"/>
            <a:ext cx="828000" cy="432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LN298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1B284E-6BFF-462B-B1E0-A6D14FFF48F3}"/>
              </a:ext>
            </a:extLst>
          </p:cNvPr>
          <p:cNvSpPr/>
          <p:nvPr/>
        </p:nvSpPr>
        <p:spPr>
          <a:xfrm>
            <a:off x="4198601" y="6082481"/>
            <a:ext cx="972000" cy="5187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MPU6050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C2B5609-1BF0-48B7-AB89-36C193FEB054}"/>
              </a:ext>
            </a:extLst>
          </p:cNvPr>
          <p:cNvSpPr/>
          <p:nvPr/>
        </p:nvSpPr>
        <p:spPr>
          <a:xfrm>
            <a:off x="4000601" y="4392161"/>
            <a:ext cx="1368000" cy="10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</a:rPr>
              <a:t>Motor&amp;Wheel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A8FC1CC-C79A-454F-9EBF-FEA287F54BC5}"/>
              </a:ext>
            </a:extLst>
          </p:cNvPr>
          <p:cNvSpPr/>
          <p:nvPr/>
        </p:nvSpPr>
        <p:spPr>
          <a:xfrm>
            <a:off x="876431" y="2940086"/>
            <a:ext cx="2027939" cy="366111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Controller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E1AB4A5-E5B4-476D-A894-F90FB7970FFF}"/>
              </a:ext>
            </a:extLst>
          </p:cNvPr>
          <p:cNvSpPr/>
          <p:nvPr/>
        </p:nvSpPr>
        <p:spPr>
          <a:xfrm>
            <a:off x="1551761" y="4239335"/>
            <a:ext cx="677966" cy="4024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PID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B14CA30-D67E-412E-B2A6-A7C5D937ED99}"/>
              </a:ext>
            </a:extLst>
          </p:cNvPr>
          <p:cNvSpPr/>
          <p:nvPr/>
        </p:nvSpPr>
        <p:spPr>
          <a:xfrm>
            <a:off x="1551761" y="5150518"/>
            <a:ext cx="677966" cy="4024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Filter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7AC8CA4-5975-46E1-A8B8-5FE3CA756155}"/>
              </a:ext>
            </a:extLst>
          </p:cNvPr>
          <p:cNvSpPr/>
          <p:nvPr/>
        </p:nvSpPr>
        <p:spPr>
          <a:xfrm>
            <a:off x="1551743" y="6061700"/>
            <a:ext cx="677966" cy="4024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I2C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A31B99D-4B43-45A6-9EB3-8FEA43F494FE}"/>
              </a:ext>
            </a:extLst>
          </p:cNvPr>
          <p:cNvSpPr/>
          <p:nvPr/>
        </p:nvSpPr>
        <p:spPr>
          <a:xfrm>
            <a:off x="1551761" y="3328449"/>
            <a:ext cx="677966" cy="4024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PWM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883F071A-2ED8-45C2-BD3C-64FED7CB4386}"/>
              </a:ext>
            </a:extLst>
          </p:cNvPr>
          <p:cNvCxnSpPr>
            <a:stCxn id="25" idx="0"/>
            <a:endCxn id="24" idx="2"/>
          </p:cNvCxnSpPr>
          <p:nvPr/>
        </p:nvCxnSpPr>
        <p:spPr>
          <a:xfrm flipV="1">
            <a:off x="1890727" y="5552988"/>
            <a:ext cx="17" cy="508712"/>
          </a:xfrm>
          <a:prstGeom prst="straightConnector1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506DB7A5-FA57-466A-90F6-E67AEC8358A6}"/>
              </a:ext>
            </a:extLst>
          </p:cNvPr>
          <p:cNvCxnSpPr>
            <a:cxnSpLocks/>
            <a:stCxn id="24" idx="0"/>
            <a:endCxn id="23" idx="2"/>
          </p:cNvCxnSpPr>
          <p:nvPr/>
        </p:nvCxnSpPr>
        <p:spPr>
          <a:xfrm flipV="1">
            <a:off x="1890744" y="4641805"/>
            <a:ext cx="0" cy="508712"/>
          </a:xfrm>
          <a:prstGeom prst="straightConnector1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20B67B7E-2C68-455B-9225-13A1F5FAF6FD}"/>
              </a:ext>
            </a:extLst>
          </p:cNvPr>
          <p:cNvCxnSpPr>
            <a:cxnSpLocks/>
            <a:stCxn id="23" idx="0"/>
            <a:endCxn id="26" idx="2"/>
          </p:cNvCxnSpPr>
          <p:nvPr/>
        </p:nvCxnSpPr>
        <p:spPr>
          <a:xfrm flipV="1">
            <a:off x="1890744" y="3730919"/>
            <a:ext cx="0" cy="508416"/>
          </a:xfrm>
          <a:prstGeom prst="straightConnector1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951E28A-34CA-45DB-AFF1-4317EFA32A9C}"/>
              </a:ext>
            </a:extLst>
          </p:cNvPr>
          <p:cNvSpPr/>
          <p:nvPr/>
        </p:nvSpPr>
        <p:spPr>
          <a:xfrm>
            <a:off x="1440744" y="1929730"/>
            <a:ext cx="900000" cy="504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Power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68F64AAC-0094-4F01-86E0-B07E28BEE9C3}"/>
              </a:ext>
            </a:extLst>
          </p:cNvPr>
          <p:cNvCxnSpPr>
            <a:stCxn id="35" idx="3"/>
            <a:endCxn id="19" idx="0"/>
          </p:cNvCxnSpPr>
          <p:nvPr/>
        </p:nvCxnSpPr>
        <p:spPr>
          <a:xfrm>
            <a:off x="2340744" y="2181730"/>
            <a:ext cx="2344693" cy="1131954"/>
          </a:xfrm>
          <a:prstGeom prst="bentConnector2">
            <a:avLst/>
          </a:prstGeom>
          <a:ln w="1905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B199D14D-8A8F-4F5B-AB01-9967A1FA7947}"/>
              </a:ext>
            </a:extLst>
          </p:cNvPr>
          <p:cNvCxnSpPr>
            <a:stCxn id="35" idx="2"/>
            <a:endCxn id="18" idx="0"/>
          </p:cNvCxnSpPr>
          <p:nvPr/>
        </p:nvCxnSpPr>
        <p:spPr>
          <a:xfrm flipH="1">
            <a:off x="1890401" y="2433730"/>
            <a:ext cx="343" cy="506356"/>
          </a:xfrm>
          <a:prstGeom prst="line">
            <a:avLst/>
          </a:prstGeom>
          <a:ln w="1905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19CC9314-2C83-436F-9DBE-8B1E6BF6F693}"/>
              </a:ext>
            </a:extLst>
          </p:cNvPr>
          <p:cNvCxnSpPr>
            <a:cxnSpLocks/>
            <a:stCxn id="26" idx="3"/>
            <a:endCxn id="19" idx="1"/>
          </p:cNvCxnSpPr>
          <p:nvPr/>
        </p:nvCxnSpPr>
        <p:spPr>
          <a:xfrm>
            <a:off x="2229727" y="3529684"/>
            <a:ext cx="204171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84D7ED97-8366-4758-8A37-6588ED9FED68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H="1">
            <a:off x="4684601" y="3745684"/>
            <a:ext cx="836" cy="646477"/>
          </a:xfrm>
          <a:prstGeom prst="straightConnector1">
            <a:avLst/>
          </a:prstGeom>
          <a:ln w="1905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4C68746F-EA96-4C77-BF3E-6C6E546365B7}"/>
              </a:ext>
            </a:extLst>
          </p:cNvPr>
          <p:cNvCxnSpPr>
            <a:cxnSpLocks/>
            <a:stCxn id="21" idx="2"/>
            <a:endCxn id="20" idx="0"/>
          </p:cNvCxnSpPr>
          <p:nvPr/>
        </p:nvCxnSpPr>
        <p:spPr>
          <a:xfrm>
            <a:off x="4684601" y="5400161"/>
            <a:ext cx="0" cy="68232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622024CC-8611-4613-AF30-CAF80C377D44}"/>
              </a:ext>
            </a:extLst>
          </p:cNvPr>
          <p:cNvCxnSpPr>
            <a:cxnSpLocks/>
          </p:cNvCxnSpPr>
          <p:nvPr/>
        </p:nvCxnSpPr>
        <p:spPr>
          <a:xfrm flipH="1">
            <a:off x="2229709" y="6131855"/>
            <a:ext cx="1968892" cy="454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F867752-FCA7-43F8-BDF0-B2D81656631E}"/>
              </a:ext>
            </a:extLst>
          </p:cNvPr>
          <p:cNvSpPr txBox="1"/>
          <p:nvPr/>
        </p:nvSpPr>
        <p:spPr>
          <a:xfrm>
            <a:off x="3102322" y="1894879"/>
            <a:ext cx="963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6~12VDC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411D5F9-5638-4A7C-A9EC-3ABD92D9EB0B}"/>
              </a:ext>
            </a:extLst>
          </p:cNvPr>
          <p:cNvSpPr txBox="1"/>
          <p:nvPr/>
        </p:nvSpPr>
        <p:spPr>
          <a:xfrm>
            <a:off x="1858881" y="2508086"/>
            <a:ext cx="1003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3.3~5VDC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A83817D-3812-49C2-BE54-CA7B4D292856}"/>
              </a:ext>
            </a:extLst>
          </p:cNvPr>
          <p:cNvSpPr txBox="1"/>
          <p:nvPr/>
        </p:nvSpPr>
        <p:spPr>
          <a:xfrm>
            <a:off x="1858880" y="3831167"/>
            <a:ext cx="970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Ctrl Value</a:t>
            </a:r>
            <a:endParaRPr lang="ko-KR" alt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0045B7F8-1F37-419B-BD74-20FAEF4853F3}"/>
                  </a:ext>
                </a:extLst>
              </p:cNvPr>
              <p:cNvSpPr txBox="1"/>
              <p:nvPr/>
            </p:nvSpPr>
            <p:spPr>
              <a:xfrm>
                <a:off x="1855419" y="4755846"/>
                <a:ext cx="442877" cy="3250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altLang="ko-KR" sz="1400" dirty="0">
                              <a:latin typeface="Cambria Math" panose="02040503050406030204" pitchFamily="18" charset="0"/>
                            </a:rPr>
                            <m:t>Θ</m:t>
                          </m:r>
                        </m:e>
                        <m:sub>
                          <m:r>
                            <a:rPr lang="en-US" altLang="ko-KR" sz="1400" b="0" i="1" dirty="0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0045B7F8-1F37-419B-BD74-20FAEF4853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5419" y="4755846"/>
                <a:ext cx="442877" cy="325025"/>
              </a:xfrm>
              <a:prstGeom prst="rect">
                <a:avLst/>
              </a:prstGeom>
              <a:blipFill>
                <a:blip r:embed="rId3"/>
                <a:stretch>
                  <a:fillRect b="-377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9DFF809B-FEF9-498D-A4E9-6EDA851CA27C}"/>
                  </a:ext>
                </a:extLst>
              </p:cNvPr>
              <p:cNvSpPr txBox="1"/>
              <p:nvPr/>
            </p:nvSpPr>
            <p:spPr>
              <a:xfrm>
                <a:off x="1849495" y="5656620"/>
                <a:ext cx="702244" cy="3252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sz="1400" dirty="0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altLang="ko-KR" sz="14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l-GR" altLang="ko-KR" sz="140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altLang="ko-KR" sz="1400" dirty="0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en-US" altLang="ko-KR" sz="1400" b="0" i="1" dirty="0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  <m:sup>
                        <m:r>
                          <a:rPr lang="en-US" altLang="ko-KR" sz="1400" b="0" i="1" dirty="0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9DFF809B-FEF9-498D-A4E9-6EDA851CA2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495" y="5656620"/>
                <a:ext cx="702244" cy="325282"/>
              </a:xfrm>
              <a:prstGeom prst="rect">
                <a:avLst/>
              </a:prstGeom>
              <a:blipFill>
                <a:blip r:embed="rId4"/>
                <a:stretch>
                  <a:fillRect t="-5660" b="-1132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TextBox 65">
            <a:extLst>
              <a:ext uri="{FF2B5EF4-FFF2-40B4-BE49-F238E27FC236}">
                <a16:creationId xmlns:a16="http://schemas.microsoft.com/office/drawing/2014/main" id="{0D2575E9-65C6-4BD3-A837-64DD6F19F929}"/>
              </a:ext>
            </a:extLst>
          </p:cNvPr>
          <p:cNvSpPr txBox="1"/>
          <p:nvPr/>
        </p:nvSpPr>
        <p:spPr>
          <a:xfrm>
            <a:off x="3011261" y="5851276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/>
              <a:t>Cmd</a:t>
            </a:r>
            <a:endParaRPr lang="ko-KR" alt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C2686EF7-818F-47A6-BA60-F707947590CB}"/>
                  </a:ext>
                </a:extLst>
              </p:cNvPr>
              <p:cNvSpPr txBox="1"/>
              <p:nvPr/>
            </p:nvSpPr>
            <p:spPr>
              <a:xfrm>
                <a:off x="3011261" y="6091973"/>
                <a:ext cx="73552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/>
                  <a:t>g &amp;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altLang="ko-KR" sz="1400" dirty="0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p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en-US" altLang="ko-KR" sz="1400" dirty="0"/>
              </a:p>
            </p:txBody>
          </p:sp>
        </mc:Choice>
        <mc:Fallback xmlns="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C2686EF7-818F-47A6-BA60-F707947590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1261" y="6091973"/>
                <a:ext cx="735522" cy="307777"/>
              </a:xfrm>
              <a:prstGeom prst="rect">
                <a:avLst/>
              </a:prstGeom>
              <a:blipFill>
                <a:blip r:embed="rId5"/>
                <a:stretch>
                  <a:fillRect l="-2479" t="-1961" b="-196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" name="TextBox 67">
            <a:extLst>
              <a:ext uri="{FF2B5EF4-FFF2-40B4-BE49-F238E27FC236}">
                <a16:creationId xmlns:a16="http://schemas.microsoft.com/office/drawing/2014/main" id="{CDECBCC7-365B-409E-B85D-DDC9DB6333D6}"/>
              </a:ext>
            </a:extLst>
          </p:cNvPr>
          <p:cNvSpPr txBox="1"/>
          <p:nvPr/>
        </p:nvSpPr>
        <p:spPr>
          <a:xfrm>
            <a:off x="2998226" y="3595505"/>
            <a:ext cx="1162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PWM signal</a:t>
            </a:r>
            <a:endParaRPr lang="ko-KR" altLang="en-US" sz="1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4704348-3F14-48CC-BD4B-0E899F9B228A}"/>
              </a:ext>
            </a:extLst>
          </p:cNvPr>
          <p:cNvSpPr txBox="1"/>
          <p:nvPr/>
        </p:nvSpPr>
        <p:spPr>
          <a:xfrm>
            <a:off x="3411688" y="3360576"/>
            <a:ext cx="255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/</a:t>
            </a:r>
            <a:endParaRPr lang="ko-KR" altLang="en-US" sz="14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B04D691-40A8-4B14-9A65-B2E8572B5D88}"/>
              </a:ext>
            </a:extLst>
          </p:cNvPr>
          <p:cNvSpPr txBox="1"/>
          <p:nvPr/>
        </p:nvSpPr>
        <p:spPr>
          <a:xfrm>
            <a:off x="3404683" y="320882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4</a:t>
            </a:r>
            <a:endParaRPr lang="ko-KR" altLang="en-US" sz="14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9E7C3A9-B1BC-45FE-8D13-C0CDDE06977A}"/>
              </a:ext>
            </a:extLst>
          </p:cNvPr>
          <p:cNvSpPr txBox="1"/>
          <p:nvPr/>
        </p:nvSpPr>
        <p:spPr>
          <a:xfrm>
            <a:off x="4656678" y="5587432"/>
            <a:ext cx="9669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Tilt Angle</a:t>
            </a:r>
            <a:endParaRPr lang="ko-KR" altLang="en-US" sz="1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EFF770B-8375-454B-A048-FFBA99B1BA5F}"/>
              </a:ext>
            </a:extLst>
          </p:cNvPr>
          <p:cNvSpPr txBox="1"/>
          <p:nvPr/>
        </p:nvSpPr>
        <p:spPr>
          <a:xfrm>
            <a:off x="3771843" y="5945366"/>
            <a:ext cx="255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/</a:t>
            </a:r>
            <a:endParaRPr lang="ko-KR" altLang="en-US" sz="1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6A12A0C-8DEA-4589-A3F7-BBAD94695F1A}"/>
              </a:ext>
            </a:extLst>
          </p:cNvPr>
          <p:cNvSpPr txBox="1"/>
          <p:nvPr/>
        </p:nvSpPr>
        <p:spPr>
          <a:xfrm>
            <a:off x="3764838" y="579361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4</a:t>
            </a:r>
            <a:endParaRPr lang="ko-KR" altLang="en-US" sz="1400" dirty="0"/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B23AF588-FBA7-4E90-9E10-4F4E19D4F4DC}"/>
              </a:ext>
            </a:extLst>
          </p:cNvPr>
          <p:cNvCxnSpPr>
            <a:cxnSpLocks/>
          </p:cNvCxnSpPr>
          <p:nvPr/>
        </p:nvCxnSpPr>
        <p:spPr>
          <a:xfrm>
            <a:off x="2904370" y="6530377"/>
            <a:ext cx="1294231" cy="454"/>
          </a:xfrm>
          <a:prstGeom prst="line">
            <a:avLst/>
          </a:prstGeom>
          <a:ln w="1905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01FB573-B7A7-4BB4-8C89-FC90DD6A71A5}"/>
              </a:ext>
            </a:extLst>
          </p:cNvPr>
          <p:cNvSpPr txBox="1"/>
          <p:nvPr/>
        </p:nvSpPr>
        <p:spPr>
          <a:xfrm>
            <a:off x="599768" y="1401719"/>
            <a:ext cx="838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가속도</a:t>
            </a:r>
            <a:r>
              <a:rPr lang="en-US" altLang="ko-KR" dirty="0"/>
              <a:t>+</a:t>
            </a:r>
            <a:r>
              <a:rPr lang="ko-KR" altLang="en-US" dirty="0" err="1"/>
              <a:t>자이로센서가</a:t>
            </a:r>
            <a:r>
              <a:rPr lang="ko-KR" altLang="en-US" dirty="0"/>
              <a:t> 감지한 로봇의 자세</a:t>
            </a:r>
            <a:r>
              <a:rPr lang="en-US" altLang="ko-KR" dirty="0"/>
              <a:t>(</a:t>
            </a:r>
            <a:r>
              <a:rPr lang="ko-KR" altLang="en-US" dirty="0"/>
              <a:t>각도</a:t>
            </a:r>
            <a:r>
              <a:rPr lang="en-US" altLang="ko-KR" dirty="0"/>
              <a:t>)</a:t>
            </a:r>
            <a:r>
              <a:rPr lang="ko-KR" altLang="en-US" dirty="0"/>
              <a:t>를 </a:t>
            </a:r>
            <a:r>
              <a:rPr lang="en-US" altLang="ko-KR" dirty="0"/>
              <a:t>PID</a:t>
            </a:r>
            <a:r>
              <a:rPr lang="ko-KR" altLang="en-US" dirty="0"/>
              <a:t>연산을 통해 제어한다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B59BE23-4F56-4364-94D8-FCED15960B79}"/>
              </a:ext>
            </a:extLst>
          </p:cNvPr>
          <p:cNvSpPr txBox="1"/>
          <p:nvPr/>
        </p:nvSpPr>
        <p:spPr>
          <a:xfrm>
            <a:off x="3023928" y="6530377"/>
            <a:ext cx="7793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3.3VDC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BDE1E2-2796-4E31-9D2E-51E0CAEDF6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7117" y="3131064"/>
            <a:ext cx="5097765" cy="818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32195A-1D04-4576-9622-E27BD31A67BB}"/>
              </a:ext>
            </a:extLst>
          </p:cNvPr>
          <p:cNvSpPr txBox="1"/>
          <p:nvPr/>
        </p:nvSpPr>
        <p:spPr>
          <a:xfrm>
            <a:off x="5435452" y="2747707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* </a:t>
            </a:r>
            <a:r>
              <a:rPr lang="ko-KR" altLang="en-US" dirty="0"/>
              <a:t>모터 </a:t>
            </a:r>
            <a:r>
              <a:rPr lang="en-US" altLang="ko-KR" dirty="0"/>
              <a:t>spec.</a:t>
            </a:r>
            <a:endParaRPr lang="ko-KR" altLang="en-US" dirty="0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AB5B9743-42D2-4FE7-BCFC-FE303CE0EBD4}"/>
              </a:ext>
            </a:extLst>
          </p:cNvPr>
          <p:cNvCxnSpPr>
            <a:stCxn id="21" idx="3"/>
            <a:endCxn id="5" idx="2"/>
          </p:cNvCxnSpPr>
          <p:nvPr/>
        </p:nvCxnSpPr>
        <p:spPr>
          <a:xfrm flipV="1">
            <a:off x="5368601" y="3949809"/>
            <a:ext cx="2627399" cy="946352"/>
          </a:xfrm>
          <a:prstGeom prst="bentConnector2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664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시스템 구성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242DAA8-3686-4368-BAA6-C60052C53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508" y="2314875"/>
            <a:ext cx="7309439" cy="477570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6A4E9E9-D035-419D-909B-63AFAA20ABB1}"/>
              </a:ext>
            </a:extLst>
          </p:cNvPr>
          <p:cNvSpPr/>
          <p:nvPr/>
        </p:nvSpPr>
        <p:spPr>
          <a:xfrm>
            <a:off x="1306922" y="2543409"/>
            <a:ext cx="1504335" cy="89473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6086E2-EB56-4A95-8F43-60BE94D11803}"/>
              </a:ext>
            </a:extLst>
          </p:cNvPr>
          <p:cNvSpPr txBox="1"/>
          <p:nvPr/>
        </p:nvSpPr>
        <p:spPr>
          <a:xfrm>
            <a:off x="532401" y="3456565"/>
            <a:ext cx="3150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</a:rPr>
              <a:t>외부 전원</a:t>
            </a:r>
            <a:r>
              <a:rPr lang="en-US" altLang="ko-KR" dirty="0">
                <a:solidFill>
                  <a:srgbClr val="00B0F0"/>
                </a:solidFill>
              </a:rPr>
              <a:t>(12V </a:t>
            </a:r>
            <a:r>
              <a:rPr lang="ko-KR" altLang="en-US" dirty="0">
                <a:solidFill>
                  <a:srgbClr val="00B0F0"/>
                </a:solidFill>
              </a:rPr>
              <a:t>어댑터 사용</a:t>
            </a:r>
            <a:r>
              <a:rPr lang="en-US" altLang="ko-KR" dirty="0">
                <a:solidFill>
                  <a:srgbClr val="00B0F0"/>
                </a:solidFill>
              </a:rPr>
              <a:t>)</a:t>
            </a:r>
            <a:endParaRPr lang="ko-KR" altLang="en-US" dirty="0">
              <a:solidFill>
                <a:srgbClr val="00B0F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5E4778-79CE-4645-A4FC-25C2DB5E0192}"/>
              </a:ext>
            </a:extLst>
          </p:cNvPr>
          <p:cNvSpPr txBox="1"/>
          <p:nvPr/>
        </p:nvSpPr>
        <p:spPr>
          <a:xfrm>
            <a:off x="1384367" y="5272696"/>
            <a:ext cx="19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F0"/>
                </a:solidFill>
              </a:rPr>
              <a:t>MPU6050 </a:t>
            </a:r>
            <a:r>
              <a:rPr lang="ko-KR" altLang="en-US" dirty="0">
                <a:solidFill>
                  <a:srgbClr val="00B0F0"/>
                </a:solidFill>
              </a:rPr>
              <a:t>커넥터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C06C270-19B5-4B12-88F2-A8ADB73C7799}"/>
              </a:ext>
            </a:extLst>
          </p:cNvPr>
          <p:cNvSpPr/>
          <p:nvPr/>
        </p:nvSpPr>
        <p:spPr>
          <a:xfrm>
            <a:off x="1288025" y="5615952"/>
            <a:ext cx="2163097" cy="114169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BC4B69-28D9-4435-A9C1-A634A3E1A6EA}"/>
              </a:ext>
            </a:extLst>
          </p:cNvPr>
          <p:cNvSpPr txBox="1"/>
          <p:nvPr/>
        </p:nvSpPr>
        <p:spPr>
          <a:xfrm>
            <a:off x="4588290" y="6505690"/>
            <a:ext cx="300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F0"/>
                </a:solidFill>
              </a:rPr>
              <a:t>Arduino Uno(ATmega328P)</a:t>
            </a:r>
            <a:endParaRPr lang="ko-KR" altLang="en-US" dirty="0">
              <a:solidFill>
                <a:srgbClr val="00B0F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B8C22A-9CEA-42C6-A431-7A82DDDB403F}"/>
              </a:ext>
            </a:extLst>
          </p:cNvPr>
          <p:cNvSpPr txBox="1"/>
          <p:nvPr/>
        </p:nvSpPr>
        <p:spPr>
          <a:xfrm>
            <a:off x="599768" y="1401719"/>
            <a:ext cx="3429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+mn-ea"/>
              </a:rPr>
              <a:t>MPU6050</a:t>
            </a:r>
            <a:r>
              <a:rPr lang="ko-KR" altLang="en-US" sz="1600" dirty="0">
                <a:latin typeface="+mn-ea"/>
              </a:rPr>
              <a:t> 인터페이스 </a:t>
            </a:r>
            <a:r>
              <a:rPr lang="en-US" altLang="ko-KR" sz="1600" dirty="0">
                <a:latin typeface="+mn-ea"/>
              </a:rPr>
              <a:t>: I2C 1CH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974263-EC70-4610-A249-821EC76FEEFC}"/>
              </a:ext>
            </a:extLst>
          </p:cNvPr>
          <p:cNvSpPr txBox="1"/>
          <p:nvPr/>
        </p:nvSpPr>
        <p:spPr>
          <a:xfrm>
            <a:off x="599768" y="1032387"/>
            <a:ext cx="2801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>
                <a:latin typeface="+mn-ea"/>
              </a:rPr>
              <a:t>주요 회로 </a:t>
            </a:r>
            <a:r>
              <a:rPr lang="en-US" altLang="ko-KR" b="1" dirty="0">
                <a:latin typeface="+mn-ea"/>
              </a:rPr>
              <a:t>: Controller</a:t>
            </a:r>
            <a:endParaRPr lang="ko-KR" altLang="en-US" b="1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7D5E00-6440-4F2E-951F-1806511BDAC0}"/>
              </a:ext>
            </a:extLst>
          </p:cNvPr>
          <p:cNvSpPr txBox="1"/>
          <p:nvPr/>
        </p:nvSpPr>
        <p:spPr>
          <a:xfrm>
            <a:off x="599768" y="1735853"/>
            <a:ext cx="76172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</a:rPr>
              <a:t>모터구동용 </a:t>
            </a:r>
            <a:r>
              <a:rPr lang="en-US" altLang="ko-KR" sz="1600" dirty="0">
                <a:latin typeface="+mn-ea"/>
              </a:rPr>
              <a:t>PWM : 8bit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Timer 2CH(Timer0, Timer2), 16bit Timer 1CH(Timer1)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D03EC9-4F05-4FF7-AC08-8FEC69D3438B}"/>
              </a:ext>
            </a:extLst>
          </p:cNvPr>
          <p:cNvSpPr txBox="1"/>
          <p:nvPr/>
        </p:nvSpPr>
        <p:spPr>
          <a:xfrm>
            <a:off x="599768" y="2072919"/>
            <a:ext cx="94750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+mn-ea"/>
              </a:rPr>
              <a:t>밸런싱</a:t>
            </a:r>
            <a:r>
              <a:rPr lang="ko-KR" altLang="en-US" sz="1600" dirty="0">
                <a:latin typeface="+mn-ea"/>
              </a:rPr>
              <a:t> 로봇 프로젝트에서 </a:t>
            </a:r>
            <a:r>
              <a:rPr lang="en-US" altLang="ko-KR" sz="1600" dirty="0">
                <a:latin typeface="+mn-ea"/>
              </a:rPr>
              <a:t>PWM</a:t>
            </a:r>
            <a:r>
              <a:rPr lang="ko-KR" altLang="en-US" sz="1600" dirty="0">
                <a:latin typeface="+mn-ea"/>
              </a:rPr>
              <a:t>출력은 </a:t>
            </a:r>
            <a:r>
              <a:rPr lang="en-US" altLang="ko-KR" sz="1600" dirty="0">
                <a:latin typeface="+mn-ea"/>
              </a:rPr>
              <a:t>2CH</a:t>
            </a:r>
            <a:r>
              <a:rPr lang="ko-KR" altLang="en-US" sz="1600" dirty="0">
                <a:latin typeface="+mn-ea"/>
              </a:rPr>
              <a:t>의 </a:t>
            </a:r>
            <a:r>
              <a:rPr lang="en-US" altLang="ko-KR" sz="1600" dirty="0">
                <a:latin typeface="+mn-ea"/>
              </a:rPr>
              <a:t>8bit Timer</a:t>
            </a:r>
            <a:r>
              <a:rPr lang="ko-KR" altLang="en-US" sz="1600" dirty="0">
                <a:latin typeface="+mn-ea"/>
              </a:rPr>
              <a:t>를 사용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제어주기를 위해 </a:t>
            </a:r>
            <a:r>
              <a:rPr lang="en-US" altLang="ko-KR" sz="1600" dirty="0">
                <a:latin typeface="+mn-ea"/>
              </a:rPr>
              <a:t>Timer1</a:t>
            </a:r>
            <a:r>
              <a:rPr lang="ko-KR" altLang="en-US" sz="1600" dirty="0">
                <a:latin typeface="+mn-ea"/>
              </a:rPr>
              <a:t>을 사용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00582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시스템 구성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B7FE10-13E1-48F6-8D03-8EC7C57A1271}"/>
              </a:ext>
            </a:extLst>
          </p:cNvPr>
          <p:cNvSpPr txBox="1"/>
          <p:nvPr/>
        </p:nvSpPr>
        <p:spPr>
          <a:xfrm>
            <a:off x="599768" y="1401719"/>
            <a:ext cx="64636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LN298 H-bridge </a:t>
            </a:r>
            <a:r>
              <a:rPr lang="ko-KR" altLang="en-US" dirty="0">
                <a:latin typeface="+mn-ea"/>
              </a:rPr>
              <a:t>모터 드라이버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2ch</a:t>
            </a:r>
            <a:r>
              <a:rPr lang="ko-KR" altLang="en-US" dirty="0">
                <a:latin typeface="+mn-ea"/>
              </a:rPr>
              <a:t>의 </a:t>
            </a:r>
            <a:r>
              <a:rPr lang="en-US" altLang="ko-KR" dirty="0">
                <a:latin typeface="+mn-ea"/>
              </a:rPr>
              <a:t>H-bridge </a:t>
            </a:r>
            <a:r>
              <a:rPr lang="ko-KR" altLang="en-US" dirty="0">
                <a:latin typeface="+mn-ea"/>
              </a:rPr>
              <a:t>회로로 구성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LN298</a:t>
            </a:r>
            <a:r>
              <a:rPr lang="ko-KR" altLang="en-US" dirty="0">
                <a:latin typeface="+mn-ea"/>
              </a:rPr>
              <a:t>의 </a:t>
            </a:r>
            <a:r>
              <a:rPr lang="en-US" altLang="ko-KR" dirty="0">
                <a:latin typeface="+mn-ea"/>
              </a:rPr>
              <a:t>EN</a:t>
            </a:r>
            <a:r>
              <a:rPr lang="ko-KR" altLang="en-US" dirty="0">
                <a:latin typeface="+mn-ea"/>
              </a:rPr>
              <a:t>핀은 </a:t>
            </a:r>
            <a:r>
              <a:rPr lang="en-US" altLang="ko-KR" dirty="0">
                <a:latin typeface="+mn-ea"/>
              </a:rPr>
              <a:t>Logic “High”</a:t>
            </a:r>
            <a:r>
              <a:rPr lang="ko-KR" altLang="en-US" dirty="0">
                <a:latin typeface="+mn-ea"/>
              </a:rPr>
              <a:t>로 항상 인가된 상태로 구성</a:t>
            </a:r>
            <a:endParaRPr lang="en-US" altLang="ko-KR" dirty="0"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282CF-CD7D-4356-B399-35CA9D381976}"/>
              </a:ext>
            </a:extLst>
          </p:cNvPr>
          <p:cNvSpPr txBox="1"/>
          <p:nvPr/>
        </p:nvSpPr>
        <p:spPr>
          <a:xfrm>
            <a:off x="599768" y="1032387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>
                <a:latin typeface="+mn-ea"/>
              </a:rPr>
              <a:t>주요 회로 </a:t>
            </a:r>
            <a:r>
              <a:rPr lang="en-US" altLang="ko-KR" b="1" dirty="0">
                <a:latin typeface="+mn-ea"/>
              </a:rPr>
              <a:t>– LN298 </a:t>
            </a:r>
            <a:endParaRPr lang="ko-KR" altLang="en-US" b="1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B254564-93E6-4CA0-988C-A07448E71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49" y="2406634"/>
            <a:ext cx="3532047" cy="192453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AEB7E46-D688-47BC-9F4C-E5BADD842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54020"/>
            <a:ext cx="3040743" cy="250642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67C4A97-8B2F-4990-96A3-83E5E40ED2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8264" y="2325049"/>
            <a:ext cx="3532047" cy="229393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92969F5-E21F-4881-9837-866C91001D89}"/>
              </a:ext>
            </a:extLst>
          </p:cNvPr>
          <p:cNvSpPr/>
          <p:nvPr/>
        </p:nvSpPr>
        <p:spPr>
          <a:xfrm>
            <a:off x="4668264" y="3509963"/>
            <a:ext cx="3532047" cy="1714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615D11E-7B7C-44AB-A1DD-56B31AF5F698}"/>
              </a:ext>
            </a:extLst>
          </p:cNvPr>
          <p:cNvSpPr/>
          <p:nvPr/>
        </p:nvSpPr>
        <p:spPr>
          <a:xfrm>
            <a:off x="457200" y="4561834"/>
            <a:ext cx="3040743" cy="1197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72510F7-8596-4D8C-A714-7788D12EDFF9}"/>
              </a:ext>
            </a:extLst>
          </p:cNvPr>
          <p:cNvSpPr/>
          <p:nvPr/>
        </p:nvSpPr>
        <p:spPr>
          <a:xfrm>
            <a:off x="457200" y="6572507"/>
            <a:ext cx="3040743" cy="1714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5EFF5D6-D4EE-4C9A-A056-6B667D818227}"/>
              </a:ext>
            </a:extLst>
          </p:cNvPr>
          <p:cNvSpPr/>
          <p:nvPr/>
        </p:nvSpPr>
        <p:spPr>
          <a:xfrm>
            <a:off x="457200" y="5190154"/>
            <a:ext cx="3040743" cy="3486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7F43B2A-0B7E-4CB7-9F7F-F02D3956E4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1605" y="4892862"/>
            <a:ext cx="3708706" cy="1879979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FF48DE19-1940-4322-A93B-BC8699634E02}"/>
              </a:ext>
            </a:extLst>
          </p:cNvPr>
          <p:cNvSpPr/>
          <p:nvPr/>
        </p:nvSpPr>
        <p:spPr>
          <a:xfrm>
            <a:off x="4825586" y="6029173"/>
            <a:ext cx="3287900" cy="1287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4643F292-CCD2-403C-A04B-A8440362DB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9123" y="2439534"/>
            <a:ext cx="2241147" cy="1241879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0F3023-CA36-4151-9AC7-10E680B6CB25}"/>
              </a:ext>
            </a:extLst>
          </p:cNvPr>
          <p:cNvSpPr/>
          <p:nvPr/>
        </p:nvSpPr>
        <p:spPr>
          <a:xfrm>
            <a:off x="2895600" y="2809875"/>
            <a:ext cx="833438" cy="26670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F1C7B8B-CF90-4BF9-B12F-F3548ECE572D}"/>
              </a:ext>
            </a:extLst>
          </p:cNvPr>
          <p:cNvSpPr/>
          <p:nvPr/>
        </p:nvSpPr>
        <p:spPr>
          <a:xfrm>
            <a:off x="2895600" y="3118480"/>
            <a:ext cx="833438" cy="26670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27F696-EC09-4494-A76E-5F3E7433C964}"/>
              </a:ext>
            </a:extLst>
          </p:cNvPr>
          <p:cNvSpPr txBox="1"/>
          <p:nvPr/>
        </p:nvSpPr>
        <p:spPr>
          <a:xfrm>
            <a:off x="3693271" y="2775490"/>
            <a:ext cx="10422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</a:rPr>
              <a:t>PWM 0</a:t>
            </a:r>
            <a:r>
              <a:rPr lang="ko-KR" altLang="en-US" sz="1000" dirty="0">
                <a:solidFill>
                  <a:srgbClr val="0000FF"/>
                </a:solidFill>
              </a:rPr>
              <a:t>와 연결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B1A818-3F14-4892-ACDC-D154C69FEB8C}"/>
              </a:ext>
            </a:extLst>
          </p:cNvPr>
          <p:cNvSpPr txBox="1"/>
          <p:nvPr/>
        </p:nvSpPr>
        <p:spPr>
          <a:xfrm>
            <a:off x="3693272" y="3122678"/>
            <a:ext cx="10422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</a:rPr>
              <a:t>PWM 2</a:t>
            </a:r>
            <a:r>
              <a:rPr lang="ko-KR" altLang="en-US" sz="1000" dirty="0">
                <a:solidFill>
                  <a:srgbClr val="0000FF"/>
                </a:solidFill>
              </a:rPr>
              <a:t>와 연결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692E8-78A0-46E4-B193-AED319E30DB0}"/>
              </a:ext>
            </a:extLst>
          </p:cNvPr>
          <p:cNvSpPr txBox="1"/>
          <p:nvPr/>
        </p:nvSpPr>
        <p:spPr>
          <a:xfrm>
            <a:off x="8366816" y="3682119"/>
            <a:ext cx="2305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*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모터의 효율과</a:t>
            </a:r>
            <a:endParaRPr lang="en-US" altLang="ko-KR" sz="1400" dirty="0">
              <a:solidFill>
                <a:srgbClr val="FF0000"/>
              </a:solidFill>
              <a:latin typeface="+mn-ea"/>
            </a:endParaRPr>
          </a:p>
          <a:p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내부 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FET/BJT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의 열과 관련</a:t>
            </a:r>
          </a:p>
        </p:txBody>
      </p:sp>
    </p:spTree>
    <p:extLst>
      <p:ext uri="{BB962C8B-B14F-4D97-AF65-F5344CB8AC3E}">
        <p14:creationId xmlns:p14="http://schemas.microsoft.com/office/powerpoint/2010/main" val="263383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8264" y="7177182"/>
            <a:ext cx="955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현대하모니 L" pitchFamily="18" charset="-127"/>
                <a:ea typeface="현대하모니 L" pitchFamily="18" charset="-127"/>
              </a:rPr>
              <a:t>00/00</a:t>
            </a:r>
            <a:endParaRPr lang="ko-KR" altLang="en-US" sz="1200">
              <a:latin typeface="현대하모니 L" pitchFamily="18" charset="-127"/>
              <a:ea typeface="현대하모니 L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5F1DE-A829-4BE6-B284-BBC61A4EB894}"/>
              </a:ext>
            </a:extLst>
          </p:cNvPr>
          <p:cNvSpPr txBox="1"/>
          <p:nvPr/>
        </p:nvSpPr>
        <p:spPr>
          <a:xfrm>
            <a:off x="327549" y="44934"/>
            <a:ext cx="8521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ko-KR" altLang="en-US" sz="3000" dirty="0">
                <a:latin typeface="현대하모니 L" pitchFamily="18" charset="-127"/>
                <a:ea typeface="현대하모니 L" pitchFamily="18" charset="-127"/>
              </a:rPr>
              <a:t>시스템 구성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73B2DEA-B23E-4746-9A79-2FA127B10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73" y="2369348"/>
            <a:ext cx="5036834" cy="34758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B7FE10-13E1-48F6-8D03-8EC7C57A1271}"/>
              </a:ext>
            </a:extLst>
          </p:cNvPr>
          <p:cNvSpPr txBox="1"/>
          <p:nvPr/>
        </p:nvSpPr>
        <p:spPr>
          <a:xfrm>
            <a:off x="599768" y="1401719"/>
            <a:ext cx="7558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모터의 </a:t>
            </a:r>
            <a:r>
              <a:rPr lang="en-US" altLang="ko-KR" dirty="0"/>
              <a:t>+ -&gt; -</a:t>
            </a:r>
            <a:r>
              <a:rPr lang="ko-KR" altLang="en-US" dirty="0"/>
              <a:t>핀으로 전류가 흐르면 </a:t>
            </a:r>
            <a:r>
              <a:rPr lang="en-US" altLang="ko-KR" dirty="0"/>
              <a:t>CW, </a:t>
            </a:r>
            <a:r>
              <a:rPr lang="ko-KR" altLang="en-US" dirty="0"/>
              <a:t>반대로 흐르면 </a:t>
            </a:r>
            <a:r>
              <a:rPr lang="en-US" altLang="ko-KR" dirty="0"/>
              <a:t>CCW</a:t>
            </a:r>
            <a:r>
              <a:rPr lang="ko-KR" altLang="en-US" dirty="0"/>
              <a:t>라 가정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Enable</a:t>
            </a:r>
            <a:r>
              <a:rPr lang="ko-KR" altLang="en-US" dirty="0"/>
              <a:t>핀은 항상 </a:t>
            </a:r>
            <a:r>
              <a:rPr lang="en-US" altLang="ko-KR" dirty="0"/>
              <a:t>“High”</a:t>
            </a:r>
            <a:r>
              <a:rPr lang="ko-KR" altLang="en-US" dirty="0"/>
              <a:t>상태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282CF-CD7D-4356-B399-35CA9D381976}"/>
              </a:ext>
            </a:extLst>
          </p:cNvPr>
          <p:cNvSpPr txBox="1"/>
          <p:nvPr/>
        </p:nvSpPr>
        <p:spPr>
          <a:xfrm>
            <a:off x="599768" y="1032387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 dirty="0"/>
              <a:t>LN298N</a:t>
            </a:r>
            <a:r>
              <a:rPr lang="ko-KR" altLang="en-US" b="1" dirty="0"/>
              <a:t>의 동작원리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31A4EB9-0A13-46FF-A91F-275A307B79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471" y="2370901"/>
            <a:ext cx="2803964" cy="936859"/>
          </a:xfrm>
          <a:prstGeom prst="rect">
            <a:avLst/>
          </a:prstGeom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AFEC1609-7C65-49FC-94E5-27F0484A95A8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V="1">
            <a:off x="5057979" y="2839331"/>
            <a:ext cx="892492" cy="286076"/>
          </a:xfrm>
          <a:prstGeom prst="bentConnector3">
            <a:avLst>
              <a:gd name="adj1" fmla="val 35059"/>
            </a:avLst>
          </a:prstGeom>
          <a:ln w="19050" cap="rnd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5F549707-F06B-4B4D-82C0-6C31D7BD3E70}"/>
              </a:ext>
            </a:extLst>
          </p:cNvPr>
          <p:cNvCxnSpPr>
            <a:cxnSpLocks/>
          </p:cNvCxnSpPr>
          <p:nvPr/>
        </p:nvCxnSpPr>
        <p:spPr>
          <a:xfrm rot="10800000" flipV="1">
            <a:off x="5057979" y="2602309"/>
            <a:ext cx="892493" cy="424990"/>
          </a:xfrm>
          <a:prstGeom prst="bentConnector3">
            <a:avLst/>
          </a:prstGeom>
          <a:ln w="1905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88C513-AB7D-419D-9E2E-685FE3FC3C46}"/>
              </a:ext>
            </a:extLst>
          </p:cNvPr>
          <p:cNvSpPr txBox="1"/>
          <p:nvPr/>
        </p:nvSpPr>
        <p:spPr>
          <a:xfrm>
            <a:off x="5613635" y="2254459"/>
            <a:ext cx="394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(-)</a:t>
            </a:r>
            <a:endParaRPr lang="ko-KR" alt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E45B5B-BB80-439C-A875-BD353BB9AA2A}"/>
              </a:ext>
            </a:extLst>
          </p:cNvPr>
          <p:cNvSpPr txBox="1"/>
          <p:nvPr/>
        </p:nvSpPr>
        <p:spPr>
          <a:xfrm>
            <a:off x="5579972" y="2821152"/>
            <a:ext cx="4539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</a:rPr>
              <a:t>(+)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18" name="표 18">
            <a:extLst>
              <a:ext uri="{FF2B5EF4-FFF2-40B4-BE49-F238E27FC236}">
                <a16:creationId xmlns:a16="http://schemas.microsoft.com/office/drawing/2014/main" id="{21709701-AFAD-4F47-AD4B-48DBFC43A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5782742"/>
              </p:ext>
            </p:extLst>
          </p:nvPr>
        </p:nvGraphicFramePr>
        <p:xfrm>
          <a:off x="3844636" y="5047229"/>
          <a:ext cx="6408000" cy="1828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2375699161"/>
                    </a:ext>
                  </a:extLst>
                </a:gridCol>
                <a:gridCol w="1008000">
                  <a:extLst>
                    <a:ext uri="{9D8B030D-6E8A-4147-A177-3AD203B41FA5}">
                      <a16:colId xmlns:a16="http://schemas.microsoft.com/office/drawing/2014/main" val="2899303841"/>
                    </a:ext>
                  </a:extLst>
                </a:gridCol>
                <a:gridCol w="1008000">
                  <a:extLst>
                    <a:ext uri="{9D8B030D-6E8A-4147-A177-3AD203B41FA5}">
                      <a16:colId xmlns:a16="http://schemas.microsoft.com/office/drawing/2014/main" val="3690532943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086133219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427432636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361387222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639846089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48610868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상태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신호명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FET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상태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(ON/OFF)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방향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9051790"/>
                  </a:ext>
                </a:extLst>
              </a:tr>
              <a:tr h="28800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Logic 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“0” or “1”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PWM_IN1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PWM_IN2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Q1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Q2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Q3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Q4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CW, CCW, STOP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1365957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OFF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OFF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STOP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6430796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OFF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OFF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CW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863422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OFF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OFF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CCW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2263346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OFF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OFF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STOP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9580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5275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16966</TotalTime>
  <Words>2071</Words>
  <Application>Microsoft Office PowerPoint</Application>
  <PresentationFormat>사용자 지정</PresentationFormat>
  <Paragraphs>486</Paragraphs>
  <Slides>43</Slides>
  <Notes>42</Notes>
  <HiddenSlides>0</HiddenSlides>
  <MMClips>2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5" baseType="lpstr">
      <vt:lpstr>HY신명조</vt:lpstr>
      <vt:lpstr>HY헤드라인M</vt:lpstr>
      <vt:lpstr>맑은 고딕</vt:lpstr>
      <vt:lpstr>현대하모니 L</vt:lpstr>
      <vt:lpstr>Arial</vt:lpstr>
      <vt:lpstr>Calibri</vt:lpstr>
      <vt:lpstr>Calibri Light</vt:lpstr>
      <vt:lpstr>Cambria Math</vt:lpstr>
      <vt:lpstr>Wingdings</vt:lpstr>
      <vt:lpstr>Office 테마</vt:lpstr>
      <vt:lpstr>디자인 사용자 지정</vt:lpstr>
      <vt:lpstr>Equation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Dong ok</dc:creator>
  <cp:lastModifiedBy>s p</cp:lastModifiedBy>
  <cp:revision>225</cp:revision>
  <cp:lastPrinted>2019-02-25T00:01:41Z</cp:lastPrinted>
  <dcterms:created xsi:type="dcterms:W3CDTF">2019-01-21T05:38:34Z</dcterms:created>
  <dcterms:modified xsi:type="dcterms:W3CDTF">2021-04-03T00:30:37Z</dcterms:modified>
</cp:coreProperties>
</file>

<file path=docProps/thumbnail.jpeg>
</file>